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4"/>
  </p:notesMasterIdLst>
  <p:sldIdLst>
    <p:sldId id="256" r:id="rId2"/>
    <p:sldId id="336" r:id="rId3"/>
    <p:sldId id="370" r:id="rId4"/>
    <p:sldId id="371" r:id="rId5"/>
    <p:sldId id="372" r:id="rId6"/>
    <p:sldId id="373" r:id="rId7"/>
    <p:sldId id="374" r:id="rId8"/>
    <p:sldId id="375" r:id="rId9"/>
    <p:sldId id="376" r:id="rId10"/>
    <p:sldId id="377" r:id="rId11"/>
    <p:sldId id="378" r:id="rId12"/>
    <p:sldId id="379" r:id="rId13"/>
    <p:sldId id="380" r:id="rId14"/>
    <p:sldId id="381" r:id="rId15"/>
    <p:sldId id="383" r:id="rId16"/>
    <p:sldId id="382" r:id="rId17"/>
    <p:sldId id="384" r:id="rId18"/>
    <p:sldId id="385" r:id="rId19"/>
    <p:sldId id="386" r:id="rId20"/>
    <p:sldId id="387" r:id="rId21"/>
    <p:sldId id="388" r:id="rId22"/>
    <p:sldId id="389" r:id="rId23"/>
    <p:sldId id="391" r:id="rId24"/>
    <p:sldId id="390" r:id="rId25"/>
    <p:sldId id="392" r:id="rId26"/>
    <p:sldId id="393" r:id="rId27"/>
    <p:sldId id="394" r:id="rId28"/>
    <p:sldId id="395" r:id="rId29"/>
    <p:sldId id="396" r:id="rId30"/>
    <p:sldId id="397" r:id="rId31"/>
    <p:sldId id="398" r:id="rId32"/>
    <p:sldId id="399" r:id="rId33"/>
    <p:sldId id="400" r:id="rId34"/>
    <p:sldId id="401" r:id="rId35"/>
    <p:sldId id="403" r:id="rId36"/>
    <p:sldId id="402" r:id="rId37"/>
    <p:sldId id="404" r:id="rId38"/>
    <p:sldId id="405" r:id="rId39"/>
    <p:sldId id="406" r:id="rId40"/>
    <p:sldId id="407" r:id="rId41"/>
    <p:sldId id="408" r:id="rId42"/>
    <p:sldId id="409" r:id="rId43"/>
    <p:sldId id="410" r:id="rId44"/>
    <p:sldId id="411" r:id="rId45"/>
    <p:sldId id="412" r:id="rId46"/>
    <p:sldId id="414" r:id="rId47"/>
    <p:sldId id="413" r:id="rId48"/>
    <p:sldId id="415" r:id="rId49"/>
    <p:sldId id="416" r:id="rId50"/>
    <p:sldId id="417" r:id="rId51"/>
    <p:sldId id="418" r:id="rId52"/>
    <p:sldId id="419" r:id="rId53"/>
    <p:sldId id="420" r:id="rId54"/>
    <p:sldId id="422" r:id="rId55"/>
    <p:sldId id="421" r:id="rId56"/>
    <p:sldId id="423" r:id="rId57"/>
    <p:sldId id="424" r:id="rId58"/>
    <p:sldId id="425" r:id="rId59"/>
    <p:sldId id="426" r:id="rId60"/>
    <p:sldId id="427" r:id="rId61"/>
    <p:sldId id="428" r:id="rId62"/>
    <p:sldId id="429" r:id="rId63"/>
    <p:sldId id="431" r:id="rId64"/>
    <p:sldId id="430" r:id="rId65"/>
    <p:sldId id="432" r:id="rId66"/>
    <p:sldId id="433" r:id="rId67"/>
    <p:sldId id="434" r:id="rId68"/>
    <p:sldId id="435" r:id="rId69"/>
    <p:sldId id="436" r:id="rId70"/>
    <p:sldId id="437" r:id="rId71"/>
    <p:sldId id="438" r:id="rId72"/>
    <p:sldId id="440" r:id="rId73"/>
    <p:sldId id="439" r:id="rId74"/>
    <p:sldId id="441" r:id="rId75"/>
    <p:sldId id="442" r:id="rId76"/>
    <p:sldId id="443" r:id="rId77"/>
    <p:sldId id="444" r:id="rId78"/>
    <p:sldId id="445" r:id="rId79"/>
    <p:sldId id="446" r:id="rId80"/>
    <p:sldId id="447" r:id="rId81"/>
    <p:sldId id="449" r:id="rId82"/>
    <p:sldId id="448" r:id="rId83"/>
  </p:sldIdLst>
  <p:sldSz cx="9144000" cy="5143500" type="screen16x9"/>
  <p:notesSz cx="6858000" cy="9144000"/>
  <p:embeddedFontLst>
    <p:embeddedFont>
      <p:font typeface="Lato" panose="020F0502020204030203" pitchFamily="34" charset="0"/>
      <p:regular r:id="rId85"/>
      <p:bold r:id="rId86"/>
      <p:italic r:id="rId87"/>
      <p:boldItalic r:id="rId88"/>
    </p:embeddedFont>
    <p:embeddedFont>
      <p:font typeface="Raleway"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ultiple linear regression" id="{698BBC66-A9F9-4FA3-AF14-0A65043A98CE}">
          <p14:sldIdLst>
            <p14:sldId id="256"/>
            <p14:sldId id="336"/>
            <p14:sldId id="370"/>
            <p14:sldId id="371"/>
            <p14:sldId id="372"/>
            <p14:sldId id="373"/>
            <p14:sldId id="374"/>
            <p14:sldId id="375"/>
            <p14:sldId id="376"/>
            <p14:sldId id="377"/>
            <p14:sldId id="378"/>
            <p14:sldId id="379"/>
            <p14:sldId id="380"/>
            <p14:sldId id="381"/>
            <p14:sldId id="383"/>
            <p14:sldId id="382"/>
            <p14:sldId id="384"/>
            <p14:sldId id="385"/>
            <p14:sldId id="386"/>
            <p14:sldId id="387"/>
            <p14:sldId id="388"/>
            <p14:sldId id="389"/>
            <p14:sldId id="391"/>
            <p14:sldId id="390"/>
            <p14:sldId id="392"/>
            <p14:sldId id="393"/>
            <p14:sldId id="394"/>
            <p14:sldId id="395"/>
            <p14:sldId id="396"/>
            <p14:sldId id="397"/>
            <p14:sldId id="398"/>
            <p14:sldId id="399"/>
            <p14:sldId id="400"/>
            <p14:sldId id="401"/>
            <p14:sldId id="403"/>
            <p14:sldId id="402"/>
            <p14:sldId id="404"/>
            <p14:sldId id="405"/>
            <p14:sldId id="406"/>
            <p14:sldId id="407"/>
            <p14:sldId id="408"/>
            <p14:sldId id="409"/>
            <p14:sldId id="410"/>
            <p14:sldId id="411"/>
            <p14:sldId id="412"/>
            <p14:sldId id="414"/>
            <p14:sldId id="413"/>
            <p14:sldId id="415"/>
            <p14:sldId id="416"/>
            <p14:sldId id="417"/>
            <p14:sldId id="418"/>
            <p14:sldId id="419"/>
            <p14:sldId id="420"/>
            <p14:sldId id="422"/>
            <p14:sldId id="421"/>
            <p14:sldId id="423"/>
            <p14:sldId id="424"/>
            <p14:sldId id="425"/>
            <p14:sldId id="426"/>
            <p14:sldId id="427"/>
            <p14:sldId id="428"/>
            <p14:sldId id="429"/>
            <p14:sldId id="431"/>
            <p14:sldId id="430"/>
            <p14:sldId id="432"/>
            <p14:sldId id="433"/>
            <p14:sldId id="434"/>
            <p14:sldId id="435"/>
            <p14:sldId id="436"/>
            <p14:sldId id="437"/>
            <p14:sldId id="438"/>
            <p14:sldId id="440"/>
            <p14:sldId id="439"/>
            <p14:sldId id="441"/>
            <p14:sldId id="442"/>
            <p14:sldId id="443"/>
            <p14:sldId id="444"/>
            <p14:sldId id="445"/>
            <p14:sldId id="446"/>
            <p14:sldId id="447"/>
            <p14:sldId id="449"/>
            <p14:sldId id="44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A12"/>
    <a:srgbClr val="E5E51F"/>
    <a:srgbClr val="F7F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638"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643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2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110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519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75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929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320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04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911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891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94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2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94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116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137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677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406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989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583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29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21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016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141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149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722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766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064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204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826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123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076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17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05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286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290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636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266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027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050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92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164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025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111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895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218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0780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9366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033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505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04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375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1067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087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99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264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4508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78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01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1762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9904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338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442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1304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152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09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7153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981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6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4108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5142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857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8160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04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4845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629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997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0101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023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651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2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83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1068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200" dirty="0"/>
              <a:t>Logistic Regression</a:t>
            </a:r>
            <a:endParaRPr sz="3200" dirty="0"/>
          </a:p>
        </p:txBody>
      </p:sp>
      <p:sp>
        <p:nvSpPr>
          <p:cNvPr id="87" name="Google Shape;87;p13"/>
          <p:cNvSpPr txBox="1">
            <a:spLocks noGrp="1"/>
          </p:cNvSpPr>
          <p:nvPr>
            <p:ph type="subTitle" idx="1"/>
          </p:nvPr>
        </p:nvSpPr>
        <p:spPr>
          <a:xfrm>
            <a:off x="1197299" y="2218800"/>
            <a:ext cx="5264917" cy="70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1900" dirty="0"/>
              <a:t>“</a:t>
            </a:r>
            <a:r>
              <a:rPr lang="en-GB" sz="1900" i="1" dirty="0"/>
              <a:t>An approach to make P(Y/X) computable</a:t>
            </a:r>
            <a:r>
              <a:rPr lang="fr" sz="1900" dirty="0"/>
              <a:t>”</a:t>
            </a:r>
          </a:p>
        </p:txBody>
      </p:sp>
      <p:pic>
        <p:nvPicPr>
          <p:cNvPr id="88" name="Google Shape;88;p13"/>
          <p:cNvPicPr preferRelativeResize="0"/>
          <p:nvPr/>
        </p:nvPicPr>
        <p:blipFill>
          <a:blip r:embed="rId3">
            <a:alphaModFix/>
          </a:blip>
          <a:stretch>
            <a:fillRect/>
          </a:stretch>
        </p:blipFill>
        <p:spPr>
          <a:xfrm>
            <a:off x="603225" y="3482775"/>
            <a:ext cx="3486451" cy="1195750"/>
          </a:xfrm>
          <a:prstGeom prst="rect">
            <a:avLst/>
          </a:prstGeom>
          <a:noFill/>
          <a:ln>
            <a:noFill/>
          </a:ln>
        </p:spPr>
      </p:pic>
      <p:sp>
        <p:nvSpPr>
          <p:cNvPr id="89" name="Google Shape;89;p13"/>
          <p:cNvSpPr txBox="1">
            <a:spLocks noGrp="1"/>
          </p:cNvSpPr>
          <p:nvPr>
            <p:ph type="subTitle" idx="1"/>
          </p:nvPr>
        </p:nvSpPr>
        <p:spPr>
          <a:xfrm>
            <a:off x="2240239" y="0"/>
            <a:ext cx="4549522"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dirty="0"/>
              <a:t>Logistic Regression</a:t>
            </a:r>
          </a:p>
        </p:txBody>
      </p:sp>
      <p:pic>
        <p:nvPicPr>
          <p:cNvPr id="90" name="Google Shape;90;p13"/>
          <p:cNvPicPr preferRelativeResize="0"/>
          <p:nvPr/>
        </p:nvPicPr>
        <p:blipFill>
          <a:blip r:embed="rId4">
            <a:alphaModFix/>
          </a:blip>
          <a:stretch>
            <a:fillRect/>
          </a:stretch>
        </p:blipFill>
        <p:spPr>
          <a:xfrm>
            <a:off x="6366680" y="1022400"/>
            <a:ext cx="1861219" cy="17549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2115403" y="391660"/>
            <a:ext cx="4913194" cy="567281"/>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Notes on notation</a:t>
            </a:r>
            <a:br>
              <a:rPr lang="en-GB" sz="2400" dirty="0"/>
            </a:br>
            <a:r>
              <a:rPr lang="en-GB" sz="1300" dirty="0"/>
              <a:t>Some precisions on notations and expressions</a:t>
            </a:r>
            <a:endParaRPr lang="en-GB" sz="2000" dirty="0"/>
          </a:p>
        </p:txBody>
      </p:sp>
      <p:pic>
        <p:nvPicPr>
          <p:cNvPr id="4" name="Picture 3" descr="Text&#10;&#10;Description automatically generated">
            <a:extLst>
              <a:ext uri="{FF2B5EF4-FFF2-40B4-BE49-F238E27FC236}">
                <a16:creationId xmlns:a16="http://schemas.microsoft.com/office/drawing/2014/main" id="{9D42B8E8-36F7-23E7-7A51-27FF21385E75}"/>
              </a:ext>
            </a:extLst>
          </p:cNvPr>
          <p:cNvPicPr>
            <a:picLocks noChangeAspect="1"/>
          </p:cNvPicPr>
          <p:nvPr/>
        </p:nvPicPr>
        <p:blipFill>
          <a:blip r:embed="rId3"/>
          <a:stretch>
            <a:fillRect/>
          </a:stretch>
        </p:blipFill>
        <p:spPr>
          <a:xfrm>
            <a:off x="1713212" y="996418"/>
            <a:ext cx="5717575" cy="4076540"/>
          </a:xfrm>
          <a:prstGeom prst="rect">
            <a:avLst/>
          </a:prstGeom>
        </p:spPr>
      </p:pic>
      <p:sp>
        <p:nvSpPr>
          <p:cNvPr id="6" name="Google Shape;89;p13">
            <a:extLst>
              <a:ext uri="{FF2B5EF4-FFF2-40B4-BE49-F238E27FC236}">
                <a16:creationId xmlns:a16="http://schemas.microsoft.com/office/drawing/2014/main" id="{359D4F07-5203-08C2-4993-7993221B1D30}"/>
              </a:ext>
            </a:extLst>
          </p:cNvPr>
          <p:cNvSpPr txBox="1">
            <a:spLocks/>
          </p:cNvSpPr>
          <p:nvPr/>
        </p:nvSpPr>
        <p:spPr>
          <a:xfrm>
            <a:off x="2638723" y="1184758"/>
            <a:ext cx="2677080" cy="329939"/>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is the modality of Y taken by an individual ω, observed</a:t>
            </a:r>
          </a:p>
        </p:txBody>
      </p:sp>
      <p:sp>
        <p:nvSpPr>
          <p:cNvPr id="7" name="Google Shape;89;p13">
            <a:extLst>
              <a:ext uri="{FF2B5EF4-FFF2-40B4-BE49-F238E27FC236}">
                <a16:creationId xmlns:a16="http://schemas.microsoft.com/office/drawing/2014/main" id="{1FC991FF-B061-3F23-7E2B-71DFF9BB4A39}"/>
              </a:ext>
            </a:extLst>
          </p:cNvPr>
          <p:cNvSpPr txBox="1">
            <a:spLocks/>
          </p:cNvSpPr>
          <p:nvPr/>
        </p:nvSpPr>
        <p:spPr>
          <a:xfrm>
            <a:off x="3614536" y="1538066"/>
            <a:ext cx="4028203" cy="422443"/>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is the description of an individual ω, in the space of explanatory variables</a:t>
            </a:r>
          </a:p>
        </p:txBody>
      </p:sp>
      <p:sp>
        <p:nvSpPr>
          <p:cNvPr id="8" name="Google Shape;89;p13">
            <a:extLst>
              <a:ext uri="{FF2B5EF4-FFF2-40B4-BE49-F238E27FC236}">
                <a16:creationId xmlns:a16="http://schemas.microsoft.com/office/drawing/2014/main" id="{81A630F7-D0B6-187B-DCE8-5203E70EE25B}"/>
              </a:ext>
            </a:extLst>
          </p:cNvPr>
          <p:cNvSpPr txBox="1">
            <a:spLocks/>
          </p:cNvSpPr>
          <p:nvPr/>
        </p:nvSpPr>
        <p:spPr>
          <a:xfrm>
            <a:off x="3614537" y="2052216"/>
            <a:ext cx="3543714" cy="329939"/>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is the a priori probability of an individual to be positive</a:t>
            </a:r>
          </a:p>
        </p:txBody>
      </p:sp>
      <p:sp>
        <p:nvSpPr>
          <p:cNvPr id="18" name="Google Shape;89;p13">
            <a:extLst>
              <a:ext uri="{FF2B5EF4-FFF2-40B4-BE49-F238E27FC236}">
                <a16:creationId xmlns:a16="http://schemas.microsoft.com/office/drawing/2014/main" id="{6E32D5C8-EC9C-AFFF-3EA0-647FC2BFCCA6}"/>
              </a:ext>
            </a:extLst>
          </p:cNvPr>
          <p:cNvSpPr txBox="1">
            <a:spLocks/>
          </p:cNvSpPr>
          <p:nvPr/>
        </p:nvSpPr>
        <p:spPr>
          <a:xfrm>
            <a:off x="4255982" y="2394031"/>
            <a:ext cx="3543714" cy="485647"/>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is the probability that any individual is +, </a:t>
            </a:r>
            <a:r>
              <a:rPr lang="en-GB" sz="1000" dirty="0">
                <a:solidFill>
                  <a:schemeClr val="accent5"/>
                </a:solidFill>
              </a:rPr>
              <a:t>that is what we want to model</a:t>
            </a:r>
          </a:p>
        </p:txBody>
      </p:sp>
      <p:sp>
        <p:nvSpPr>
          <p:cNvPr id="19" name="Google Shape;89;p13">
            <a:extLst>
              <a:ext uri="{FF2B5EF4-FFF2-40B4-BE49-F238E27FC236}">
                <a16:creationId xmlns:a16="http://schemas.microsoft.com/office/drawing/2014/main" id="{6194357F-CCA7-7187-0E6B-ECD40ADF76AF}"/>
              </a:ext>
            </a:extLst>
          </p:cNvPr>
          <p:cNvSpPr txBox="1">
            <a:spLocks/>
          </p:cNvSpPr>
          <p:nvPr/>
        </p:nvSpPr>
        <p:spPr>
          <a:xfrm>
            <a:off x="5525223" y="3055948"/>
            <a:ext cx="3543714" cy="36731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is the LOGIT of an individual ω</a:t>
            </a:r>
          </a:p>
        </p:txBody>
      </p:sp>
      <p:sp>
        <p:nvSpPr>
          <p:cNvPr id="20" name="Google Shape;89;p13">
            <a:extLst>
              <a:ext uri="{FF2B5EF4-FFF2-40B4-BE49-F238E27FC236}">
                <a16:creationId xmlns:a16="http://schemas.microsoft.com/office/drawing/2014/main" id="{C1EDEB88-B772-2429-5214-39C8C1EAB6E8}"/>
              </a:ext>
            </a:extLst>
          </p:cNvPr>
          <p:cNvSpPr txBox="1">
            <a:spLocks/>
          </p:cNvSpPr>
          <p:nvPr/>
        </p:nvSpPr>
        <p:spPr>
          <a:xfrm>
            <a:off x="2925324" y="4448020"/>
            <a:ext cx="1701267" cy="57435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accent5"/>
                </a:solidFill>
              </a:rPr>
              <a:t>We want to estimate from the n observations</a:t>
            </a:r>
          </a:p>
        </p:txBody>
      </p:sp>
      <p:sp>
        <p:nvSpPr>
          <p:cNvPr id="21" name="Google Shape;89;p13">
            <a:extLst>
              <a:ext uri="{FF2B5EF4-FFF2-40B4-BE49-F238E27FC236}">
                <a16:creationId xmlns:a16="http://schemas.microsoft.com/office/drawing/2014/main" id="{A6726261-8927-12D8-D386-7659F4D36884}"/>
              </a:ext>
            </a:extLst>
          </p:cNvPr>
          <p:cNvSpPr txBox="1">
            <a:spLocks/>
          </p:cNvSpPr>
          <p:nvPr/>
        </p:nvSpPr>
        <p:spPr>
          <a:xfrm>
            <a:off x="1285767" y="3730272"/>
            <a:ext cx="829636" cy="46764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1000" dirty="0">
                <a:solidFill>
                  <a:schemeClr val="bg2"/>
                </a:solidFill>
              </a:rPr>
              <a:t>Where</a:t>
            </a:r>
          </a:p>
        </p:txBody>
      </p:sp>
      <p:sp>
        <p:nvSpPr>
          <p:cNvPr id="23" name="Google Shape;89;p13">
            <a:extLst>
              <a:ext uri="{FF2B5EF4-FFF2-40B4-BE49-F238E27FC236}">
                <a16:creationId xmlns:a16="http://schemas.microsoft.com/office/drawing/2014/main" id="{4AC391ED-F4F9-A97E-5C38-F95696D945C4}"/>
              </a:ext>
            </a:extLst>
          </p:cNvPr>
          <p:cNvSpPr txBox="1">
            <a:spLocks/>
          </p:cNvSpPr>
          <p:nvPr/>
        </p:nvSpPr>
        <p:spPr>
          <a:xfrm>
            <a:off x="4173389" y="3820400"/>
            <a:ext cx="596504" cy="46764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1000" dirty="0">
                <a:solidFill>
                  <a:schemeClr val="bg2"/>
                </a:solidFill>
              </a:rPr>
              <a:t>With</a:t>
            </a:r>
          </a:p>
        </p:txBody>
      </p:sp>
    </p:spTree>
    <p:extLst>
      <p:ext uri="{BB962C8B-B14F-4D97-AF65-F5344CB8AC3E}">
        <p14:creationId xmlns:p14="http://schemas.microsoft.com/office/powerpoint/2010/main" val="3553212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2115403" y="391660"/>
            <a:ext cx="4913194" cy="567281"/>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Estimation of parameters</a:t>
            </a:r>
            <a:br>
              <a:rPr lang="en-GB" sz="2400" dirty="0"/>
            </a:br>
            <a:r>
              <a:rPr lang="en-GB" sz="1300" dirty="0"/>
              <a:t>Define the likelihood</a:t>
            </a:r>
            <a:endParaRPr lang="en-GB" sz="2000" dirty="0"/>
          </a:p>
        </p:txBody>
      </p:sp>
      <p:pic>
        <p:nvPicPr>
          <p:cNvPr id="3" name="Picture 2" descr="Text&#10;&#10;Description automatically generated">
            <a:extLst>
              <a:ext uri="{FF2B5EF4-FFF2-40B4-BE49-F238E27FC236}">
                <a16:creationId xmlns:a16="http://schemas.microsoft.com/office/drawing/2014/main" id="{C3D583F1-A750-0758-A1F5-BAD964AA2304}"/>
              </a:ext>
            </a:extLst>
          </p:cNvPr>
          <p:cNvPicPr>
            <a:picLocks noChangeAspect="1"/>
          </p:cNvPicPr>
          <p:nvPr/>
        </p:nvPicPr>
        <p:blipFill>
          <a:blip r:embed="rId3"/>
          <a:stretch>
            <a:fillRect/>
          </a:stretch>
        </p:blipFill>
        <p:spPr>
          <a:xfrm>
            <a:off x="1313612" y="1015722"/>
            <a:ext cx="6516776" cy="4127778"/>
          </a:xfrm>
          <a:prstGeom prst="rect">
            <a:avLst/>
          </a:prstGeom>
        </p:spPr>
      </p:pic>
      <p:sp>
        <p:nvSpPr>
          <p:cNvPr id="9" name="Google Shape;89;p13">
            <a:extLst>
              <a:ext uri="{FF2B5EF4-FFF2-40B4-BE49-F238E27FC236}">
                <a16:creationId xmlns:a16="http://schemas.microsoft.com/office/drawing/2014/main" id="{91A44EDB-0421-F359-B41D-9A90AA0D71C3}"/>
              </a:ext>
            </a:extLst>
          </p:cNvPr>
          <p:cNvSpPr txBox="1">
            <a:spLocks/>
          </p:cNvSpPr>
          <p:nvPr/>
        </p:nvSpPr>
        <p:spPr>
          <a:xfrm>
            <a:off x="1956335" y="1069140"/>
            <a:ext cx="5072262" cy="91901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400" b="1" dirty="0">
                <a:solidFill>
                  <a:schemeClr val="accent5"/>
                </a:solidFill>
              </a:rPr>
              <a:t>The binomial model</a:t>
            </a:r>
          </a:p>
          <a:p>
            <a:pPr marL="0" indent="0"/>
            <a:r>
              <a:rPr lang="ko-KR" altLang="en-US" sz="800" b="1" dirty="0">
                <a:solidFill>
                  <a:schemeClr val="accent5"/>
                </a:solidFill>
              </a:rPr>
              <a:t>‎‎‎‎‎‎‎‎ㅤ</a:t>
            </a:r>
            <a:endParaRPr lang="en-GB" sz="1400" b="1" dirty="0">
              <a:solidFill>
                <a:schemeClr val="accent5"/>
              </a:solidFill>
            </a:endParaRPr>
          </a:p>
          <a:p>
            <a:pPr marL="0" indent="0"/>
            <a:r>
              <a:rPr lang="en-GB" sz="1000" dirty="0">
                <a:solidFill>
                  <a:schemeClr val="bg2"/>
                </a:solidFill>
              </a:rPr>
              <a:t>(1) Because Y is binary {+, -} or Y {1, 0} to simplify</a:t>
            </a:r>
          </a:p>
          <a:p>
            <a:pPr marL="0" indent="0"/>
            <a:r>
              <a:rPr lang="en-GB" sz="1000" dirty="0">
                <a:solidFill>
                  <a:schemeClr val="bg2"/>
                </a:solidFill>
              </a:rPr>
              <a:t>(2) If Y was of another nature, we would use other models (e.g., Poisson, Multinomial, ...)</a:t>
            </a:r>
          </a:p>
        </p:txBody>
      </p:sp>
      <p:sp>
        <p:nvSpPr>
          <p:cNvPr id="10" name="Google Shape;89;p13">
            <a:extLst>
              <a:ext uri="{FF2B5EF4-FFF2-40B4-BE49-F238E27FC236}">
                <a16:creationId xmlns:a16="http://schemas.microsoft.com/office/drawing/2014/main" id="{1777489F-7CB9-3A56-CCEE-C22C9FAE3836}"/>
              </a:ext>
            </a:extLst>
          </p:cNvPr>
          <p:cNvSpPr txBox="1">
            <a:spLocks/>
          </p:cNvSpPr>
          <p:nvPr/>
        </p:nvSpPr>
        <p:spPr>
          <a:xfrm>
            <a:off x="1483860" y="1994365"/>
            <a:ext cx="2392104" cy="558952"/>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For an individual ω, we model the probability P(Y/X) with the binomial model</a:t>
            </a:r>
          </a:p>
        </p:txBody>
      </p:sp>
      <p:sp>
        <p:nvSpPr>
          <p:cNvPr id="11" name="Google Shape;89;p13">
            <a:extLst>
              <a:ext uri="{FF2B5EF4-FFF2-40B4-BE49-F238E27FC236}">
                <a16:creationId xmlns:a16="http://schemas.microsoft.com/office/drawing/2014/main" id="{23B6E3A9-140E-C2C9-A48D-208583DC0CB1}"/>
              </a:ext>
            </a:extLst>
          </p:cNvPr>
          <p:cNvSpPr txBox="1">
            <a:spLocks/>
          </p:cNvSpPr>
          <p:nvPr/>
        </p:nvSpPr>
        <p:spPr>
          <a:xfrm>
            <a:off x="1501259" y="3420556"/>
            <a:ext cx="2463416" cy="5589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The likelihood (LIKELIHOOD) for a</a:t>
            </a:r>
          </a:p>
          <a:p>
            <a:pPr marL="0" indent="0"/>
            <a:r>
              <a:rPr lang="en-GB" sz="1000" dirty="0">
                <a:solidFill>
                  <a:schemeClr val="bg2"/>
                </a:solidFill>
              </a:rPr>
              <a:t>sample Ω (the observations are i.i.d.)</a:t>
            </a:r>
          </a:p>
        </p:txBody>
      </p:sp>
      <p:sp>
        <p:nvSpPr>
          <p:cNvPr id="12" name="Google Shape;89;p13">
            <a:extLst>
              <a:ext uri="{FF2B5EF4-FFF2-40B4-BE49-F238E27FC236}">
                <a16:creationId xmlns:a16="http://schemas.microsoft.com/office/drawing/2014/main" id="{0CB6767D-1C3D-A7E7-97F9-C5CF852A6152}"/>
              </a:ext>
            </a:extLst>
          </p:cNvPr>
          <p:cNvSpPr txBox="1">
            <a:spLocks/>
          </p:cNvSpPr>
          <p:nvPr/>
        </p:nvSpPr>
        <p:spPr>
          <a:xfrm>
            <a:off x="1590692" y="4350990"/>
            <a:ext cx="2463416" cy="5589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The log-likelihood (LOGLIKELIHOOD)</a:t>
            </a:r>
          </a:p>
        </p:txBody>
      </p:sp>
      <p:sp>
        <p:nvSpPr>
          <p:cNvPr id="13" name="Google Shape;89;p13">
            <a:extLst>
              <a:ext uri="{FF2B5EF4-FFF2-40B4-BE49-F238E27FC236}">
                <a16:creationId xmlns:a16="http://schemas.microsoft.com/office/drawing/2014/main" id="{EC2B8842-6B56-B8EE-078D-067C2B8D1745}"/>
              </a:ext>
            </a:extLst>
          </p:cNvPr>
          <p:cNvSpPr txBox="1">
            <a:spLocks/>
          </p:cNvSpPr>
          <p:nvPr/>
        </p:nvSpPr>
        <p:spPr>
          <a:xfrm>
            <a:off x="6707844" y="3515408"/>
            <a:ext cx="1740120" cy="5589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Interpretation ?</a:t>
            </a:r>
          </a:p>
          <a:p>
            <a:pPr marL="0" indent="0"/>
            <a:r>
              <a:rPr lang="en-GB" sz="1000" dirty="0">
                <a:solidFill>
                  <a:schemeClr val="bg2"/>
                </a:solidFill>
              </a:rPr>
              <a:t>Maximum value ?</a:t>
            </a:r>
          </a:p>
        </p:txBody>
      </p:sp>
    </p:spTree>
    <p:extLst>
      <p:ext uri="{BB962C8B-B14F-4D97-AF65-F5344CB8AC3E}">
        <p14:creationId xmlns:p14="http://schemas.microsoft.com/office/powerpoint/2010/main" val="252890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2115403" y="391660"/>
            <a:ext cx="4913194" cy="567281"/>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Estimation of parameters</a:t>
            </a:r>
            <a:br>
              <a:rPr lang="en-GB" sz="2400" dirty="0"/>
            </a:br>
            <a:r>
              <a:rPr lang="en-GB" sz="1300" dirty="0"/>
              <a:t>Maximum likelihood method</a:t>
            </a:r>
            <a:endParaRPr lang="en-GB" sz="2000" dirty="0"/>
          </a:p>
        </p:txBody>
      </p:sp>
      <p:pic>
        <p:nvPicPr>
          <p:cNvPr id="4" name="Picture 3" descr="Text&#10;&#10;Description automatically generated">
            <a:extLst>
              <a:ext uri="{FF2B5EF4-FFF2-40B4-BE49-F238E27FC236}">
                <a16:creationId xmlns:a16="http://schemas.microsoft.com/office/drawing/2014/main" id="{8401DC2E-6D03-A5DD-8040-6AC09051151A}"/>
              </a:ext>
            </a:extLst>
          </p:cNvPr>
          <p:cNvPicPr>
            <a:picLocks noChangeAspect="1"/>
          </p:cNvPicPr>
          <p:nvPr/>
        </p:nvPicPr>
        <p:blipFill>
          <a:blip r:embed="rId3"/>
          <a:stretch>
            <a:fillRect/>
          </a:stretch>
        </p:blipFill>
        <p:spPr>
          <a:xfrm>
            <a:off x="1443784" y="978257"/>
            <a:ext cx="6256431" cy="4113094"/>
          </a:xfrm>
          <a:prstGeom prst="rect">
            <a:avLst/>
          </a:prstGeom>
        </p:spPr>
      </p:pic>
      <p:sp>
        <p:nvSpPr>
          <p:cNvPr id="6" name="Google Shape;89;p13">
            <a:extLst>
              <a:ext uri="{FF2B5EF4-FFF2-40B4-BE49-F238E27FC236}">
                <a16:creationId xmlns:a16="http://schemas.microsoft.com/office/drawing/2014/main" id="{7D0160CB-B971-2FDE-BD2F-D0989F69BBE9}"/>
              </a:ext>
            </a:extLst>
          </p:cNvPr>
          <p:cNvSpPr txBox="1">
            <a:spLocks/>
          </p:cNvSpPr>
          <p:nvPr/>
        </p:nvSpPr>
        <p:spPr>
          <a:xfrm>
            <a:off x="1501259" y="2172982"/>
            <a:ext cx="3070741" cy="79540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Principle of likelihood maximization: produce the parameters in a way that maximizes the quantity</a:t>
            </a:r>
          </a:p>
        </p:txBody>
      </p:sp>
      <p:sp>
        <p:nvSpPr>
          <p:cNvPr id="14" name="Google Shape;89;p13">
            <a:extLst>
              <a:ext uri="{FF2B5EF4-FFF2-40B4-BE49-F238E27FC236}">
                <a16:creationId xmlns:a16="http://schemas.microsoft.com/office/drawing/2014/main" id="{B82008AB-607E-2301-C432-A85D28F5D17D}"/>
              </a:ext>
            </a:extLst>
          </p:cNvPr>
          <p:cNvSpPr txBox="1">
            <a:spLocks/>
          </p:cNvSpPr>
          <p:nvPr/>
        </p:nvSpPr>
        <p:spPr>
          <a:xfrm>
            <a:off x="2395188" y="3128325"/>
            <a:ext cx="4217152" cy="1041066"/>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100" dirty="0">
                <a:solidFill>
                  <a:schemeClr val="bg2"/>
                </a:solidFill>
              </a:rPr>
              <a:t>is a MLE (maximum likelihood estimator) with all its qualities its qualities:</a:t>
            </a:r>
          </a:p>
          <a:p>
            <a:pPr marL="0" indent="0"/>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asymptotically unbiased</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minimal variance</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asymptotically normal (important for inference)</a:t>
            </a:r>
          </a:p>
        </p:txBody>
      </p:sp>
      <p:sp>
        <p:nvSpPr>
          <p:cNvPr id="15" name="Google Shape;89;p13">
            <a:extLst>
              <a:ext uri="{FF2B5EF4-FFF2-40B4-BE49-F238E27FC236}">
                <a16:creationId xmlns:a16="http://schemas.microsoft.com/office/drawing/2014/main" id="{A968D095-4E3B-7592-08FC-564DCE4500A2}"/>
              </a:ext>
            </a:extLst>
          </p:cNvPr>
          <p:cNvSpPr txBox="1">
            <a:spLocks/>
          </p:cNvSpPr>
          <p:nvPr/>
        </p:nvSpPr>
        <p:spPr>
          <a:xfrm>
            <a:off x="1473963" y="1323709"/>
            <a:ext cx="1835620" cy="79540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1000" dirty="0">
                <a:solidFill>
                  <a:schemeClr val="bg2"/>
                </a:solidFill>
              </a:rPr>
              <a:t>Let's not forget that</a:t>
            </a:r>
          </a:p>
        </p:txBody>
      </p:sp>
      <p:sp>
        <p:nvSpPr>
          <p:cNvPr id="16" name="Google Shape;89;p13">
            <a:extLst>
              <a:ext uri="{FF2B5EF4-FFF2-40B4-BE49-F238E27FC236}">
                <a16:creationId xmlns:a16="http://schemas.microsoft.com/office/drawing/2014/main" id="{471B30E8-99EE-1DB0-F7F0-BDFA2CFD5344}"/>
              </a:ext>
            </a:extLst>
          </p:cNvPr>
          <p:cNvSpPr txBox="1">
            <a:spLocks/>
          </p:cNvSpPr>
          <p:nvPr/>
        </p:nvSpPr>
        <p:spPr>
          <a:xfrm>
            <a:off x="4743438" y="1091458"/>
            <a:ext cx="1868901" cy="362029"/>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800" dirty="0">
                <a:solidFill>
                  <a:schemeClr val="bg2"/>
                </a:solidFill>
              </a:rPr>
              <a:t>We want to estimate from the n observations</a:t>
            </a:r>
          </a:p>
        </p:txBody>
      </p:sp>
      <p:sp>
        <p:nvSpPr>
          <p:cNvPr id="17" name="Google Shape;89;p13">
            <a:extLst>
              <a:ext uri="{FF2B5EF4-FFF2-40B4-BE49-F238E27FC236}">
                <a16:creationId xmlns:a16="http://schemas.microsoft.com/office/drawing/2014/main" id="{6450D28E-E253-494E-3924-AD61EFF7AE3C}"/>
              </a:ext>
            </a:extLst>
          </p:cNvPr>
          <p:cNvSpPr txBox="1">
            <a:spLocks/>
          </p:cNvSpPr>
          <p:nvPr/>
        </p:nvSpPr>
        <p:spPr>
          <a:xfrm>
            <a:off x="2874537" y="4517410"/>
            <a:ext cx="4825678" cy="52933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rgbClr val="9D9A12"/>
                </a:solidFill>
              </a:rPr>
              <a:t>Note: We often manipulate the quantity </a:t>
            </a:r>
            <a:r>
              <a:rPr lang="en-GB" sz="1000" b="1" dirty="0">
                <a:solidFill>
                  <a:srgbClr val="9D9A12"/>
                </a:solidFill>
              </a:rPr>
              <a:t>[-2LL] </a:t>
            </a:r>
            <a:r>
              <a:rPr lang="en-GB" sz="1000" dirty="0">
                <a:solidFill>
                  <a:srgbClr val="9D9A12"/>
                </a:solidFill>
              </a:rPr>
              <a:t>which we call DEVIANCE (cf. analogy with the SCR of the regression)</a:t>
            </a:r>
          </a:p>
        </p:txBody>
      </p:sp>
    </p:spTree>
    <p:extLst>
      <p:ext uri="{BB962C8B-B14F-4D97-AF65-F5344CB8AC3E}">
        <p14:creationId xmlns:p14="http://schemas.microsoft.com/office/powerpoint/2010/main" val="3512609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2115403" y="391660"/>
            <a:ext cx="4913194" cy="567281"/>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400" dirty="0"/>
              <a:t>An example in EXCEL</a:t>
            </a:r>
            <a:endParaRPr lang="en-GB" sz="2000" dirty="0"/>
          </a:p>
        </p:txBody>
      </p:sp>
      <p:pic>
        <p:nvPicPr>
          <p:cNvPr id="3" name="Picture 2" descr="A picture containing graphical user interface&#10;&#10;Description automatically generated">
            <a:extLst>
              <a:ext uri="{FF2B5EF4-FFF2-40B4-BE49-F238E27FC236}">
                <a16:creationId xmlns:a16="http://schemas.microsoft.com/office/drawing/2014/main" id="{0D65FEE1-3836-4862-64AF-B89ADB0CBEAD}"/>
              </a:ext>
            </a:extLst>
          </p:cNvPr>
          <p:cNvPicPr>
            <a:picLocks noChangeAspect="1"/>
          </p:cNvPicPr>
          <p:nvPr/>
        </p:nvPicPr>
        <p:blipFill>
          <a:blip r:embed="rId3"/>
          <a:stretch>
            <a:fillRect/>
          </a:stretch>
        </p:blipFill>
        <p:spPr>
          <a:xfrm>
            <a:off x="1501259" y="1044072"/>
            <a:ext cx="6147247" cy="4086279"/>
          </a:xfrm>
          <a:prstGeom prst="rect">
            <a:avLst/>
          </a:prstGeom>
        </p:spPr>
      </p:pic>
      <p:sp>
        <p:nvSpPr>
          <p:cNvPr id="7" name="Google Shape;89;p13">
            <a:extLst>
              <a:ext uri="{FF2B5EF4-FFF2-40B4-BE49-F238E27FC236}">
                <a16:creationId xmlns:a16="http://schemas.microsoft.com/office/drawing/2014/main" id="{55E0CBCC-4AB4-7D0E-165C-73C3D4B98A9B}"/>
              </a:ext>
            </a:extLst>
          </p:cNvPr>
          <p:cNvSpPr txBox="1">
            <a:spLocks/>
          </p:cNvSpPr>
          <p:nvPr/>
        </p:nvSpPr>
        <p:spPr>
          <a:xfrm>
            <a:off x="6022079" y="3347286"/>
            <a:ext cx="1948214" cy="75214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rgbClr val="9D9A12"/>
                </a:solidFill>
              </a:rPr>
              <a:t>Value of -2LL obtained by minimization with the SOLVER</a:t>
            </a:r>
          </a:p>
        </p:txBody>
      </p:sp>
    </p:spTree>
    <p:extLst>
      <p:ext uri="{BB962C8B-B14F-4D97-AF65-F5344CB8AC3E}">
        <p14:creationId xmlns:p14="http://schemas.microsoft.com/office/powerpoint/2010/main" val="3136788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1146412" y="391660"/>
            <a:ext cx="6851176" cy="567281"/>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Estimation in practice - Newton Raphson method</a:t>
            </a:r>
            <a:endParaRPr lang="en-GB" sz="2000" dirty="0"/>
          </a:p>
        </p:txBody>
      </p:sp>
      <p:pic>
        <p:nvPicPr>
          <p:cNvPr id="4" name="Picture 3" descr="Text&#10;&#10;Description automatically generated">
            <a:extLst>
              <a:ext uri="{FF2B5EF4-FFF2-40B4-BE49-F238E27FC236}">
                <a16:creationId xmlns:a16="http://schemas.microsoft.com/office/drawing/2014/main" id="{367309FC-57D7-E2CA-CEB2-8560C4D979C2}"/>
              </a:ext>
            </a:extLst>
          </p:cNvPr>
          <p:cNvPicPr>
            <a:picLocks noChangeAspect="1"/>
          </p:cNvPicPr>
          <p:nvPr/>
        </p:nvPicPr>
        <p:blipFill>
          <a:blip r:embed="rId3"/>
          <a:stretch>
            <a:fillRect/>
          </a:stretch>
        </p:blipFill>
        <p:spPr>
          <a:xfrm>
            <a:off x="1395506" y="855710"/>
            <a:ext cx="6352987" cy="4184559"/>
          </a:xfrm>
          <a:prstGeom prst="rect">
            <a:avLst/>
          </a:prstGeom>
        </p:spPr>
      </p:pic>
      <p:sp>
        <p:nvSpPr>
          <p:cNvPr id="6" name="Google Shape;89;p13">
            <a:extLst>
              <a:ext uri="{FF2B5EF4-FFF2-40B4-BE49-F238E27FC236}">
                <a16:creationId xmlns:a16="http://schemas.microsoft.com/office/drawing/2014/main" id="{5844175B-1E80-F40C-E95E-CE89904FD251}"/>
              </a:ext>
            </a:extLst>
          </p:cNvPr>
          <p:cNvSpPr txBox="1">
            <a:spLocks/>
          </p:cNvSpPr>
          <p:nvPr/>
        </p:nvSpPr>
        <p:spPr>
          <a:xfrm>
            <a:off x="1564370" y="869371"/>
            <a:ext cx="5088913"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There is no direct method to optimize L Use numerical methods: the Newton-Raphson method is the most used</a:t>
            </a:r>
          </a:p>
        </p:txBody>
      </p:sp>
      <p:sp>
        <p:nvSpPr>
          <p:cNvPr id="8" name="Google Shape;89;p13">
            <a:extLst>
              <a:ext uri="{FF2B5EF4-FFF2-40B4-BE49-F238E27FC236}">
                <a16:creationId xmlns:a16="http://schemas.microsoft.com/office/drawing/2014/main" id="{33556565-A627-CAFC-D242-81392C59CE7E}"/>
              </a:ext>
            </a:extLst>
          </p:cNvPr>
          <p:cNvSpPr txBox="1">
            <a:spLocks/>
          </p:cNvSpPr>
          <p:nvPr/>
        </p:nvSpPr>
        <p:spPr>
          <a:xfrm>
            <a:off x="1245645" y="1752572"/>
            <a:ext cx="1948214"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Solutions at step </a:t>
            </a:r>
            <a:r>
              <a:rPr lang="en-GB" sz="1000" dirty="0" err="1">
                <a:solidFill>
                  <a:schemeClr val="bg2"/>
                </a:solidFill>
              </a:rPr>
              <a:t>i</a:t>
            </a:r>
            <a:r>
              <a:rPr lang="en-GB" sz="1000" dirty="0">
                <a:solidFill>
                  <a:schemeClr val="bg2"/>
                </a:solidFill>
              </a:rPr>
              <a:t> and (i+1)</a:t>
            </a:r>
          </a:p>
        </p:txBody>
      </p:sp>
      <p:sp>
        <p:nvSpPr>
          <p:cNvPr id="9" name="Google Shape;89;p13">
            <a:extLst>
              <a:ext uri="{FF2B5EF4-FFF2-40B4-BE49-F238E27FC236}">
                <a16:creationId xmlns:a16="http://schemas.microsoft.com/office/drawing/2014/main" id="{27D61075-2E69-B684-DB32-7CADBA422CE8}"/>
              </a:ext>
            </a:extLst>
          </p:cNvPr>
          <p:cNvSpPr txBox="1">
            <a:spLocks/>
          </p:cNvSpPr>
          <p:nvPr/>
        </p:nvSpPr>
        <p:spPr>
          <a:xfrm>
            <a:off x="1627782" y="2535525"/>
            <a:ext cx="2998809" cy="67349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Matrix of second partial derivatives </a:t>
            </a:r>
          </a:p>
          <a:p>
            <a:pPr marL="0" indent="0"/>
            <a:r>
              <a:rPr lang="en-GB" sz="900" dirty="0">
                <a:solidFill>
                  <a:schemeClr val="bg2"/>
                </a:solidFill>
              </a:rPr>
              <a:t>Hessian matrix - dim = (J+1)x(J+1)) Its inverse is the </a:t>
            </a:r>
            <a:r>
              <a:rPr lang="en-GB" sz="900" dirty="0">
                <a:solidFill>
                  <a:schemeClr val="accent3"/>
                </a:solidFill>
              </a:rPr>
              <a:t>variance covariance matrix of the coefficients</a:t>
            </a:r>
          </a:p>
        </p:txBody>
      </p:sp>
      <p:sp>
        <p:nvSpPr>
          <p:cNvPr id="10" name="Google Shape;89;p13">
            <a:extLst>
              <a:ext uri="{FF2B5EF4-FFF2-40B4-BE49-F238E27FC236}">
                <a16:creationId xmlns:a16="http://schemas.microsoft.com/office/drawing/2014/main" id="{A73E3337-63D1-E3DA-F57D-8D440C1B084C}"/>
              </a:ext>
            </a:extLst>
          </p:cNvPr>
          <p:cNvSpPr txBox="1">
            <a:spLocks/>
          </p:cNvSpPr>
          <p:nvPr/>
        </p:nvSpPr>
        <p:spPr>
          <a:xfrm>
            <a:off x="5803997" y="2288109"/>
            <a:ext cx="2330069"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Vector of partial derivatives</a:t>
            </a:r>
          </a:p>
          <a:p>
            <a:pPr marL="0" indent="0"/>
            <a:r>
              <a:rPr lang="en-GB" sz="1000" dirty="0">
                <a:solidFill>
                  <a:schemeClr val="bg2"/>
                </a:solidFill>
              </a:rPr>
              <a:t>first Gradient vector - dim = J+1</a:t>
            </a:r>
          </a:p>
        </p:txBody>
      </p:sp>
      <p:sp>
        <p:nvSpPr>
          <p:cNvPr id="11" name="Google Shape;89;p13">
            <a:extLst>
              <a:ext uri="{FF2B5EF4-FFF2-40B4-BE49-F238E27FC236}">
                <a16:creationId xmlns:a16="http://schemas.microsoft.com/office/drawing/2014/main" id="{E19BA449-D788-C48C-DE61-844054E54DF8}"/>
              </a:ext>
            </a:extLst>
          </p:cNvPr>
          <p:cNvSpPr txBox="1">
            <a:spLocks/>
          </p:cNvSpPr>
          <p:nvPr/>
        </p:nvSpPr>
        <p:spPr>
          <a:xfrm>
            <a:off x="5254505" y="3254991"/>
            <a:ext cx="2279060" cy="462317"/>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accent3"/>
                </a:solidFill>
              </a:rPr>
              <a:t>All components of which are equal to 0</a:t>
            </a:r>
          </a:p>
          <a:p>
            <a:pPr marL="0" indent="0"/>
            <a:r>
              <a:rPr lang="en-GB" sz="1000" dirty="0">
                <a:solidFill>
                  <a:schemeClr val="accent3"/>
                </a:solidFill>
              </a:rPr>
              <a:t>when the solution is found.</a:t>
            </a:r>
          </a:p>
        </p:txBody>
      </p:sp>
      <p:sp>
        <p:nvSpPr>
          <p:cNvPr id="12" name="Google Shape;89;p13">
            <a:extLst>
              <a:ext uri="{FF2B5EF4-FFF2-40B4-BE49-F238E27FC236}">
                <a16:creationId xmlns:a16="http://schemas.microsoft.com/office/drawing/2014/main" id="{3D1AE4A6-CC9C-ECD3-76B4-AC69D62EF2B0}"/>
              </a:ext>
            </a:extLst>
          </p:cNvPr>
          <p:cNvSpPr txBox="1">
            <a:spLocks/>
          </p:cNvSpPr>
          <p:nvPr/>
        </p:nvSpPr>
        <p:spPr>
          <a:xfrm>
            <a:off x="1589964" y="3800901"/>
            <a:ext cx="5929952" cy="1194180"/>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171450" indent="-171450" algn="just">
              <a:buFont typeface="Arial" panose="020B0604020202020204" pitchFamily="34" charset="0"/>
              <a:buChar char="•"/>
            </a:pPr>
            <a:r>
              <a:rPr lang="en-GB" sz="1050" dirty="0">
                <a:solidFill>
                  <a:schemeClr val="bg2"/>
                </a:solidFill>
              </a:rPr>
              <a:t>Stopping rule: maximum number of iterations, or "too low" decrease of L, or small difference between the two successive estimates â</a:t>
            </a:r>
          </a:p>
          <a:p>
            <a:pPr marL="171450" indent="-171450" algn="just">
              <a:buFont typeface="Arial" panose="020B0604020202020204" pitchFamily="34" charset="0"/>
              <a:buChar char="•"/>
            </a:pPr>
            <a:r>
              <a:rPr lang="en-GB" sz="1050" dirty="0">
                <a:solidFill>
                  <a:schemeClr val="bg2"/>
                </a:solidFill>
              </a:rPr>
              <a:t>From one software to another, the results can be different (precision of the calculations, choice of the optimization algorithm, stopping rule, etc.)</a:t>
            </a:r>
          </a:p>
          <a:p>
            <a:pPr marL="171450" indent="-171450" algn="just">
              <a:buFont typeface="Arial" panose="020B0604020202020204" pitchFamily="34" charset="0"/>
              <a:buChar char="•"/>
            </a:pPr>
            <a:r>
              <a:rPr lang="en-GB" sz="1050" dirty="0">
                <a:solidFill>
                  <a:schemeClr val="bg2"/>
                </a:solidFill>
              </a:rPr>
              <a:t>A lot of complex calculations, therefore risk of error!!!</a:t>
            </a:r>
          </a:p>
          <a:p>
            <a:pPr marL="171450" indent="-171450" algn="just">
              <a:buFont typeface="Arial" panose="020B0604020202020204" pitchFamily="34" charset="0"/>
              <a:buChar char="•"/>
            </a:pPr>
            <a:r>
              <a:rPr lang="en-GB" sz="1050" dirty="0">
                <a:solidFill>
                  <a:schemeClr val="bg2"/>
                </a:solidFill>
              </a:rPr>
              <a:t>When the discrimination is perfect, the Hessian matrix is no longer invertible: the software "crashes"!</a:t>
            </a:r>
          </a:p>
        </p:txBody>
      </p:sp>
    </p:spTree>
    <p:extLst>
      <p:ext uri="{BB962C8B-B14F-4D97-AF65-F5344CB8AC3E}">
        <p14:creationId xmlns:p14="http://schemas.microsoft.com/office/powerpoint/2010/main" val="2058489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t>Empirical" evaluation of the regression</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4400064"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Overall balance of the regression based on prediction and deviance</a:t>
            </a:r>
            <a:endParaRPr lang="en-GB" sz="1400" dirty="0">
              <a:solidFill>
                <a:schemeClr val="bg2"/>
              </a:solidFill>
            </a:endParaRPr>
          </a:p>
        </p:txBody>
      </p:sp>
      <p:pic>
        <p:nvPicPr>
          <p:cNvPr id="4" name="Picture 3" descr="A picture containing vector graphics&#10;&#10;Description automatically generated">
            <a:extLst>
              <a:ext uri="{FF2B5EF4-FFF2-40B4-BE49-F238E27FC236}">
                <a16:creationId xmlns:a16="http://schemas.microsoft.com/office/drawing/2014/main" id="{4472DE48-8800-7785-3D29-0EC328849690}"/>
              </a:ext>
            </a:extLst>
          </p:cNvPr>
          <p:cNvPicPr>
            <a:picLocks noChangeAspect="1"/>
          </p:cNvPicPr>
          <p:nvPr/>
        </p:nvPicPr>
        <p:blipFill>
          <a:blip r:embed="rId4"/>
          <a:stretch>
            <a:fillRect/>
          </a:stretch>
        </p:blipFill>
        <p:spPr>
          <a:xfrm>
            <a:off x="1854126" y="2381534"/>
            <a:ext cx="2594191" cy="2594191"/>
          </a:xfrm>
          <a:prstGeom prst="rect">
            <a:avLst/>
          </a:prstGeom>
        </p:spPr>
      </p:pic>
      <p:pic>
        <p:nvPicPr>
          <p:cNvPr id="8" name="Picture 7" descr="A picture containing text, queen, vector graphics, sign&#10;&#10;Description automatically generated">
            <a:extLst>
              <a:ext uri="{FF2B5EF4-FFF2-40B4-BE49-F238E27FC236}">
                <a16:creationId xmlns:a16="http://schemas.microsoft.com/office/drawing/2014/main" id="{B6C209E4-E5BC-DD76-D8EA-9C12AB1D63DB}"/>
              </a:ext>
            </a:extLst>
          </p:cNvPr>
          <p:cNvPicPr>
            <a:picLocks noChangeAspect="1"/>
          </p:cNvPicPr>
          <p:nvPr/>
        </p:nvPicPr>
        <p:blipFill>
          <a:blip r:embed="rId5"/>
          <a:stretch>
            <a:fillRect/>
          </a:stretch>
        </p:blipFill>
        <p:spPr>
          <a:xfrm rot="19744203">
            <a:off x="4873114" y="2564725"/>
            <a:ext cx="1627894" cy="1627894"/>
          </a:xfrm>
          <a:prstGeom prst="rect">
            <a:avLst/>
          </a:prstGeom>
        </p:spPr>
      </p:pic>
    </p:spTree>
    <p:extLst>
      <p:ext uri="{BB962C8B-B14F-4D97-AF65-F5344CB8AC3E}">
        <p14:creationId xmlns:p14="http://schemas.microsoft.com/office/powerpoint/2010/main" val="388348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600" dirty="0"/>
              <a:t>First evaluation - The confusion matrix Confusion Matrix + Evaluation Measures</a:t>
            </a:r>
            <a:endParaRPr lang="en-GB" sz="1200" dirty="0"/>
          </a:p>
        </p:txBody>
      </p:sp>
      <p:pic>
        <p:nvPicPr>
          <p:cNvPr id="3" name="Picture 2" descr="Text&#10;&#10;Description automatically generated">
            <a:extLst>
              <a:ext uri="{FF2B5EF4-FFF2-40B4-BE49-F238E27FC236}">
                <a16:creationId xmlns:a16="http://schemas.microsoft.com/office/drawing/2014/main" id="{655CEF81-ED6E-F10C-AEE9-5E34BE98B90C}"/>
              </a:ext>
            </a:extLst>
          </p:cNvPr>
          <p:cNvPicPr>
            <a:picLocks noChangeAspect="1"/>
          </p:cNvPicPr>
          <p:nvPr/>
        </p:nvPicPr>
        <p:blipFill>
          <a:blip r:embed="rId3"/>
          <a:stretch>
            <a:fillRect/>
          </a:stretch>
        </p:blipFill>
        <p:spPr>
          <a:xfrm>
            <a:off x="1885350" y="1046014"/>
            <a:ext cx="5373300" cy="3913726"/>
          </a:xfrm>
          <a:prstGeom prst="rect">
            <a:avLst/>
          </a:prstGeom>
        </p:spPr>
      </p:pic>
      <p:sp>
        <p:nvSpPr>
          <p:cNvPr id="7" name="Google Shape;89;p13">
            <a:extLst>
              <a:ext uri="{FF2B5EF4-FFF2-40B4-BE49-F238E27FC236}">
                <a16:creationId xmlns:a16="http://schemas.microsoft.com/office/drawing/2014/main" id="{607FE355-6B19-F42D-908C-A0BD7F6633B9}"/>
              </a:ext>
            </a:extLst>
          </p:cNvPr>
          <p:cNvSpPr txBox="1">
            <a:spLocks/>
          </p:cNvSpPr>
          <p:nvPr/>
        </p:nvSpPr>
        <p:spPr>
          <a:xfrm>
            <a:off x="1837327" y="1048243"/>
            <a:ext cx="2734674"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sp>
        <p:nvSpPr>
          <p:cNvPr id="13" name="Google Shape;89;p13">
            <a:extLst>
              <a:ext uri="{FF2B5EF4-FFF2-40B4-BE49-F238E27FC236}">
                <a16:creationId xmlns:a16="http://schemas.microsoft.com/office/drawing/2014/main" id="{404DB06B-F810-55DA-8C83-69CBF27EB8D6}"/>
              </a:ext>
            </a:extLst>
          </p:cNvPr>
          <p:cNvSpPr txBox="1">
            <a:spLocks/>
          </p:cNvSpPr>
          <p:nvPr/>
        </p:nvSpPr>
        <p:spPr>
          <a:xfrm>
            <a:off x="4762217" y="997366"/>
            <a:ext cx="2320972" cy="655985"/>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t>Common to all supervised techniques, allows comparisons between methods (ex. Reg. Logistic vs. Decision Tree, etc.)</a:t>
            </a:r>
          </a:p>
        </p:txBody>
      </p:sp>
      <p:sp>
        <p:nvSpPr>
          <p:cNvPr id="14" name="Google Shape;89;p13">
            <a:extLst>
              <a:ext uri="{FF2B5EF4-FFF2-40B4-BE49-F238E27FC236}">
                <a16:creationId xmlns:a16="http://schemas.microsoft.com/office/drawing/2014/main" id="{49377CFE-A460-9A23-56FB-7FA0587A609B}"/>
              </a:ext>
            </a:extLst>
          </p:cNvPr>
          <p:cNvSpPr txBox="1">
            <a:spLocks/>
          </p:cNvSpPr>
          <p:nvPr/>
        </p:nvSpPr>
        <p:spPr>
          <a:xfrm>
            <a:off x="2251026" y="4048502"/>
            <a:ext cx="3385499" cy="556820"/>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If C(X) &gt; 0 then Prediction = "presence" </a:t>
            </a:r>
            <a:br>
              <a:rPr lang="en-GB" sz="1000" dirty="0">
                <a:solidFill>
                  <a:schemeClr val="bg2"/>
                </a:solidFill>
              </a:rPr>
            </a:br>
            <a:r>
              <a:rPr lang="en-GB" sz="1000" dirty="0">
                <a:solidFill>
                  <a:schemeClr val="bg2"/>
                </a:solidFill>
              </a:rPr>
              <a:t>Or, equivalently: If π(X) &gt; 0.5 Then Prediction = "presence"</a:t>
            </a:r>
          </a:p>
        </p:txBody>
      </p:sp>
      <p:sp>
        <p:nvSpPr>
          <p:cNvPr id="15" name="Google Shape;89;p13">
            <a:extLst>
              <a:ext uri="{FF2B5EF4-FFF2-40B4-BE49-F238E27FC236}">
                <a16:creationId xmlns:a16="http://schemas.microsoft.com/office/drawing/2014/main" id="{E4645BD9-1969-07D9-F6BA-8C6F8638C242}"/>
              </a:ext>
            </a:extLst>
          </p:cNvPr>
          <p:cNvSpPr txBox="1">
            <a:spLocks/>
          </p:cNvSpPr>
          <p:nvPr/>
        </p:nvSpPr>
        <p:spPr>
          <a:xfrm>
            <a:off x="2489863" y="4605321"/>
            <a:ext cx="4816810" cy="403067"/>
          </a:xfrm>
          <a:prstGeom prst="rect">
            <a:avLst/>
          </a:prstGeom>
          <a:solidFill>
            <a:schemeClr val="tx2"/>
          </a:solidFill>
          <a:ln>
            <a:solidFill>
              <a:srgbClr val="E5E51F"/>
            </a:solid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It is better to carry out this evaluation on a test file that has not been involved in the construction of the model : the indicators are unbiased</a:t>
            </a:r>
          </a:p>
        </p:txBody>
      </p:sp>
    </p:spTree>
    <p:extLst>
      <p:ext uri="{BB962C8B-B14F-4D97-AF65-F5344CB8AC3E}">
        <p14:creationId xmlns:p14="http://schemas.microsoft.com/office/powerpoint/2010/main" val="346053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Second evaluation - The pseudo-R²</a:t>
            </a:r>
            <a:br>
              <a:rPr lang="en-GB" sz="1600" dirty="0"/>
            </a:br>
            <a:r>
              <a:rPr lang="en-GB" sz="1100" dirty="0"/>
              <a:t>Reference model: the initial model</a:t>
            </a:r>
            <a:endParaRPr lang="en-GB" sz="1200" dirty="0"/>
          </a:p>
        </p:txBody>
      </p:sp>
      <p:sp>
        <p:nvSpPr>
          <p:cNvPr id="7" name="Google Shape;89;p13">
            <a:extLst>
              <a:ext uri="{FF2B5EF4-FFF2-40B4-BE49-F238E27FC236}">
                <a16:creationId xmlns:a16="http://schemas.microsoft.com/office/drawing/2014/main" id="{607FE355-6B19-F42D-908C-A0BD7F6633B9}"/>
              </a:ext>
            </a:extLst>
          </p:cNvPr>
          <p:cNvSpPr txBox="1">
            <a:spLocks/>
          </p:cNvSpPr>
          <p:nvPr/>
        </p:nvSpPr>
        <p:spPr>
          <a:xfrm>
            <a:off x="1837327" y="1048243"/>
            <a:ext cx="2734674"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pic>
        <p:nvPicPr>
          <p:cNvPr id="4" name="Picture 3" descr="Text&#10;&#10;Description automatically generated with medium confidence">
            <a:extLst>
              <a:ext uri="{FF2B5EF4-FFF2-40B4-BE49-F238E27FC236}">
                <a16:creationId xmlns:a16="http://schemas.microsoft.com/office/drawing/2014/main" id="{C66E95CC-F470-AF6E-C7EE-A8F38C3CECF5}"/>
              </a:ext>
            </a:extLst>
          </p:cNvPr>
          <p:cNvPicPr>
            <a:picLocks noChangeAspect="1"/>
          </p:cNvPicPr>
          <p:nvPr/>
        </p:nvPicPr>
        <p:blipFill>
          <a:blip r:embed="rId3"/>
          <a:stretch>
            <a:fillRect/>
          </a:stretch>
        </p:blipFill>
        <p:spPr>
          <a:xfrm>
            <a:off x="1457991" y="982638"/>
            <a:ext cx="6114018" cy="4102171"/>
          </a:xfrm>
          <a:prstGeom prst="rect">
            <a:avLst/>
          </a:prstGeom>
        </p:spPr>
      </p:pic>
      <p:sp>
        <p:nvSpPr>
          <p:cNvPr id="6" name="Google Shape;89;p13">
            <a:extLst>
              <a:ext uri="{FF2B5EF4-FFF2-40B4-BE49-F238E27FC236}">
                <a16:creationId xmlns:a16="http://schemas.microsoft.com/office/drawing/2014/main" id="{2FECCBDA-48EC-C12F-5C7B-41DCCB565CBB}"/>
              </a:ext>
            </a:extLst>
          </p:cNvPr>
          <p:cNvSpPr txBox="1">
            <a:spLocks/>
          </p:cNvSpPr>
          <p:nvPr/>
        </p:nvSpPr>
        <p:spPr>
          <a:xfrm>
            <a:off x="2044178" y="982638"/>
            <a:ext cx="4902532" cy="456667"/>
          </a:xfrm>
          <a:prstGeom prst="rect">
            <a:avLst/>
          </a:prstGeom>
          <a:solidFill>
            <a:schemeClr val="tx2"/>
          </a:solidFill>
          <a:ln>
            <a:solidFill>
              <a:schemeClr val="accent5"/>
            </a:solid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Objective: </a:t>
            </a:r>
            <a:r>
              <a:rPr lang="en-GB" sz="1000" dirty="0"/>
              <a:t>To produce indicators similar to the R², coefficient of determination of the linear regression.</a:t>
            </a:r>
          </a:p>
          <a:p>
            <a:pPr marL="0" indent="0" algn="just"/>
            <a:r>
              <a:rPr lang="en-GB" sz="1000" dirty="0">
                <a:solidFill>
                  <a:schemeClr val="accent5"/>
                </a:solidFill>
              </a:rPr>
              <a:t>How? </a:t>
            </a:r>
            <a:r>
              <a:rPr lang="en-GB" sz="1000" dirty="0"/>
              <a:t>Compare the model with the initial (trivial) model consisting of the only constant.</a:t>
            </a:r>
          </a:p>
        </p:txBody>
      </p:sp>
      <p:sp>
        <p:nvSpPr>
          <p:cNvPr id="8" name="Google Shape;89;p13">
            <a:extLst>
              <a:ext uri="{FF2B5EF4-FFF2-40B4-BE49-F238E27FC236}">
                <a16:creationId xmlns:a16="http://schemas.microsoft.com/office/drawing/2014/main" id="{EEEF80A9-FC49-40A3-F33D-6836705A243A}"/>
              </a:ext>
            </a:extLst>
          </p:cNvPr>
          <p:cNvSpPr txBox="1">
            <a:spLocks/>
          </p:cNvSpPr>
          <p:nvPr/>
        </p:nvSpPr>
        <p:spPr>
          <a:xfrm>
            <a:off x="1723463" y="1492702"/>
            <a:ext cx="1804483" cy="465191"/>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Trivial model: we do not use the X to predict Y</a:t>
            </a:r>
          </a:p>
        </p:txBody>
      </p:sp>
      <p:sp>
        <p:nvSpPr>
          <p:cNvPr id="9" name="Google Shape;89;p13">
            <a:extLst>
              <a:ext uri="{FF2B5EF4-FFF2-40B4-BE49-F238E27FC236}">
                <a16:creationId xmlns:a16="http://schemas.microsoft.com/office/drawing/2014/main" id="{C3D90FFF-C77C-3F17-3CB5-235F3A5D497D}"/>
              </a:ext>
            </a:extLst>
          </p:cNvPr>
          <p:cNvSpPr txBox="1">
            <a:spLocks/>
          </p:cNvSpPr>
          <p:nvPr/>
        </p:nvSpPr>
        <p:spPr>
          <a:xfrm>
            <a:off x="1571992" y="2753853"/>
            <a:ext cx="1457811" cy="43175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“Classic" estimation</a:t>
            </a:r>
          </a:p>
        </p:txBody>
      </p:sp>
      <p:sp>
        <p:nvSpPr>
          <p:cNvPr id="10" name="Google Shape;89;p13">
            <a:extLst>
              <a:ext uri="{FF2B5EF4-FFF2-40B4-BE49-F238E27FC236}">
                <a16:creationId xmlns:a16="http://schemas.microsoft.com/office/drawing/2014/main" id="{8FD01311-0679-39D4-582E-13EACB9D4858}"/>
              </a:ext>
            </a:extLst>
          </p:cNvPr>
          <p:cNvSpPr txBox="1">
            <a:spLocks/>
          </p:cNvSpPr>
          <p:nvPr/>
        </p:nvSpPr>
        <p:spPr>
          <a:xfrm>
            <a:off x="4990756" y="3046179"/>
            <a:ext cx="1457811" cy="431755"/>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a:p>
            <a:pPr marL="0" indent="0" algn="just"/>
            <a:r>
              <a:rPr lang="en-GB" sz="1000" dirty="0">
                <a:solidFill>
                  <a:schemeClr val="bg2"/>
                </a:solidFill>
              </a:rPr>
              <a:t>"Direct" estimation</a:t>
            </a:r>
          </a:p>
        </p:txBody>
      </p:sp>
    </p:spTree>
    <p:extLst>
      <p:ext uri="{BB962C8B-B14F-4D97-AF65-F5344CB8AC3E}">
        <p14:creationId xmlns:p14="http://schemas.microsoft.com/office/powerpoint/2010/main" val="170765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Second evaluation - Pseudo-R²'s</a:t>
            </a:r>
            <a:br>
              <a:rPr lang="en-GB" sz="1600" dirty="0"/>
            </a:br>
            <a:r>
              <a:rPr lang="en-GB" sz="1100" dirty="0"/>
              <a:t>Some indicators</a:t>
            </a:r>
            <a:endParaRPr lang="en-GB" sz="1200" dirty="0"/>
          </a:p>
        </p:txBody>
      </p:sp>
      <p:sp>
        <p:nvSpPr>
          <p:cNvPr id="7" name="Google Shape;89;p13">
            <a:extLst>
              <a:ext uri="{FF2B5EF4-FFF2-40B4-BE49-F238E27FC236}">
                <a16:creationId xmlns:a16="http://schemas.microsoft.com/office/drawing/2014/main" id="{607FE355-6B19-F42D-908C-A0BD7F6633B9}"/>
              </a:ext>
            </a:extLst>
          </p:cNvPr>
          <p:cNvSpPr txBox="1">
            <a:spLocks/>
          </p:cNvSpPr>
          <p:nvPr/>
        </p:nvSpPr>
        <p:spPr>
          <a:xfrm>
            <a:off x="1837327" y="1048243"/>
            <a:ext cx="2734674"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pic>
        <p:nvPicPr>
          <p:cNvPr id="3" name="Picture 2" descr="A screenshot of a computer&#10;&#10;Description automatically generated with medium confidence">
            <a:extLst>
              <a:ext uri="{FF2B5EF4-FFF2-40B4-BE49-F238E27FC236}">
                <a16:creationId xmlns:a16="http://schemas.microsoft.com/office/drawing/2014/main" id="{93D89377-E06D-1C1E-FC87-AB4127EB6E1F}"/>
              </a:ext>
            </a:extLst>
          </p:cNvPr>
          <p:cNvPicPr>
            <a:picLocks noChangeAspect="1"/>
          </p:cNvPicPr>
          <p:nvPr/>
        </p:nvPicPr>
        <p:blipFill>
          <a:blip r:embed="rId3"/>
          <a:stretch>
            <a:fillRect/>
          </a:stretch>
        </p:blipFill>
        <p:spPr>
          <a:xfrm>
            <a:off x="1415483" y="921223"/>
            <a:ext cx="6313034" cy="4129467"/>
          </a:xfrm>
          <a:prstGeom prst="rect">
            <a:avLst/>
          </a:prstGeom>
        </p:spPr>
      </p:pic>
      <p:sp>
        <p:nvSpPr>
          <p:cNvPr id="11" name="Google Shape;89;p13">
            <a:extLst>
              <a:ext uri="{FF2B5EF4-FFF2-40B4-BE49-F238E27FC236}">
                <a16:creationId xmlns:a16="http://schemas.microsoft.com/office/drawing/2014/main" id="{1A13985A-0856-5613-641E-0BEE97DB4116}"/>
              </a:ext>
            </a:extLst>
          </p:cNvPr>
          <p:cNvSpPr txBox="1">
            <a:spLocks/>
          </p:cNvSpPr>
          <p:nvPr/>
        </p:nvSpPr>
        <p:spPr>
          <a:xfrm>
            <a:off x="1501259" y="1206709"/>
            <a:ext cx="1321141" cy="46519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9D9A12"/>
                </a:solidFill>
              </a:rPr>
              <a:t>McFadden's R²</a:t>
            </a:r>
          </a:p>
        </p:txBody>
      </p:sp>
      <p:sp>
        <p:nvSpPr>
          <p:cNvPr id="12" name="Google Shape;89;p13">
            <a:extLst>
              <a:ext uri="{FF2B5EF4-FFF2-40B4-BE49-F238E27FC236}">
                <a16:creationId xmlns:a16="http://schemas.microsoft.com/office/drawing/2014/main" id="{177F4258-C279-BA27-584A-CFB85068CB07}"/>
              </a:ext>
            </a:extLst>
          </p:cNvPr>
          <p:cNvSpPr txBox="1">
            <a:spLocks/>
          </p:cNvSpPr>
          <p:nvPr/>
        </p:nvSpPr>
        <p:spPr>
          <a:xfrm>
            <a:off x="1415483" y="2039253"/>
            <a:ext cx="1321141" cy="46519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9D9A12"/>
                </a:solidFill>
              </a:rPr>
              <a:t>COX et R² de Snell</a:t>
            </a:r>
          </a:p>
        </p:txBody>
      </p:sp>
      <p:sp>
        <p:nvSpPr>
          <p:cNvPr id="13" name="Google Shape;89;p13">
            <a:extLst>
              <a:ext uri="{FF2B5EF4-FFF2-40B4-BE49-F238E27FC236}">
                <a16:creationId xmlns:a16="http://schemas.microsoft.com/office/drawing/2014/main" id="{4CF2A63A-5677-3AB9-587B-6EADB9A107A4}"/>
              </a:ext>
            </a:extLst>
          </p:cNvPr>
          <p:cNvSpPr txBox="1">
            <a:spLocks/>
          </p:cNvSpPr>
          <p:nvPr/>
        </p:nvSpPr>
        <p:spPr>
          <a:xfrm>
            <a:off x="1415483" y="2871797"/>
            <a:ext cx="1321141" cy="46519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9D9A12"/>
                </a:solidFill>
              </a:rPr>
              <a:t>Le R² de </a:t>
            </a:r>
            <a:r>
              <a:rPr lang="en-GB" sz="1000" dirty="0" err="1">
                <a:solidFill>
                  <a:srgbClr val="9D9A12"/>
                </a:solidFill>
              </a:rPr>
              <a:t>Nagelkerke</a:t>
            </a:r>
            <a:endParaRPr lang="en-GB" sz="1000" dirty="0">
              <a:solidFill>
                <a:srgbClr val="9D9A12"/>
              </a:solidFill>
            </a:endParaRPr>
          </a:p>
        </p:txBody>
      </p:sp>
      <p:sp>
        <p:nvSpPr>
          <p:cNvPr id="14" name="Google Shape;89;p13">
            <a:extLst>
              <a:ext uri="{FF2B5EF4-FFF2-40B4-BE49-F238E27FC236}">
                <a16:creationId xmlns:a16="http://schemas.microsoft.com/office/drawing/2014/main" id="{711CAF94-6B8F-5FCF-E68C-D57985B6E962}"/>
              </a:ext>
            </a:extLst>
          </p:cNvPr>
          <p:cNvSpPr txBox="1">
            <a:spLocks/>
          </p:cNvSpPr>
          <p:nvPr/>
        </p:nvSpPr>
        <p:spPr>
          <a:xfrm>
            <a:off x="1323835" y="4222278"/>
            <a:ext cx="1321141" cy="53829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t>Prediction of heart disease</a:t>
            </a:r>
          </a:p>
        </p:txBody>
      </p:sp>
      <p:sp>
        <p:nvSpPr>
          <p:cNvPr id="15" name="Google Shape;89;p13">
            <a:extLst>
              <a:ext uri="{FF2B5EF4-FFF2-40B4-BE49-F238E27FC236}">
                <a16:creationId xmlns:a16="http://schemas.microsoft.com/office/drawing/2014/main" id="{E173FCD7-41E7-BBE8-73EE-B22E729365B6}"/>
              </a:ext>
            </a:extLst>
          </p:cNvPr>
          <p:cNvSpPr txBox="1">
            <a:spLocks/>
          </p:cNvSpPr>
          <p:nvPr/>
        </p:nvSpPr>
        <p:spPr>
          <a:xfrm>
            <a:off x="4360422" y="1047842"/>
            <a:ext cx="3576347" cy="73977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Min = 0 if LL(a) = LL(0)</a:t>
            </a:r>
          </a:p>
          <a:p>
            <a:pPr marL="0" indent="0" algn="just"/>
            <a:r>
              <a:rPr lang="en-GB" sz="1000" dirty="0">
                <a:solidFill>
                  <a:schemeClr val="bg2"/>
                </a:solidFill>
              </a:rPr>
              <a:t>Max = 1 if L(a) = 1 i.e., LL(a) = 0</a:t>
            </a:r>
          </a:p>
          <a:p>
            <a:pPr marL="0" indent="0" algn="just"/>
            <a:r>
              <a:rPr lang="en-GB" sz="1000" dirty="0">
                <a:solidFill>
                  <a:schemeClr val="bg2"/>
                </a:solidFill>
              </a:rPr>
              <a:t>See the analogy with the R² = 1 - SCR/SCT of the regression</a:t>
            </a:r>
          </a:p>
        </p:txBody>
      </p:sp>
      <p:sp>
        <p:nvSpPr>
          <p:cNvPr id="16" name="Google Shape;89;p13">
            <a:extLst>
              <a:ext uri="{FF2B5EF4-FFF2-40B4-BE49-F238E27FC236}">
                <a16:creationId xmlns:a16="http://schemas.microsoft.com/office/drawing/2014/main" id="{DB272B5F-B5C6-1454-CF3F-88F4026EE66A}"/>
              </a:ext>
            </a:extLst>
          </p:cNvPr>
          <p:cNvSpPr txBox="1">
            <a:spLocks/>
          </p:cNvSpPr>
          <p:nvPr/>
        </p:nvSpPr>
        <p:spPr>
          <a:xfrm>
            <a:off x="4886459" y="1846551"/>
            <a:ext cx="1132204" cy="53829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Min = 0</a:t>
            </a:r>
          </a:p>
          <a:p>
            <a:pPr marL="0" indent="0" algn="just"/>
            <a:r>
              <a:rPr lang="en-GB" sz="1000" dirty="0">
                <a:solidFill>
                  <a:schemeClr val="bg2"/>
                </a:solidFill>
              </a:rPr>
              <a:t>Max if L(a) = 1 </a:t>
            </a:r>
            <a:r>
              <a:rPr lang="en-GB" sz="1000" dirty="0">
                <a:solidFill>
                  <a:schemeClr val="bg2"/>
                </a:solidFill>
                <a:sym typeface="Wingdings" panose="05000000000000000000" pitchFamily="2" charset="2"/>
              </a:rPr>
              <a:t></a:t>
            </a:r>
            <a:endParaRPr lang="en-GB" sz="1000" dirty="0">
              <a:solidFill>
                <a:schemeClr val="bg2"/>
              </a:solidFill>
            </a:endParaRPr>
          </a:p>
        </p:txBody>
      </p:sp>
      <p:sp>
        <p:nvSpPr>
          <p:cNvPr id="17" name="Google Shape;89;p13">
            <a:extLst>
              <a:ext uri="{FF2B5EF4-FFF2-40B4-BE49-F238E27FC236}">
                <a16:creationId xmlns:a16="http://schemas.microsoft.com/office/drawing/2014/main" id="{7E04191E-2029-003B-BC50-DBF66BA376C8}"/>
              </a:ext>
            </a:extLst>
          </p:cNvPr>
          <p:cNvSpPr txBox="1">
            <a:spLocks/>
          </p:cNvSpPr>
          <p:nvPr/>
        </p:nvSpPr>
        <p:spPr>
          <a:xfrm>
            <a:off x="4968346" y="2832469"/>
            <a:ext cx="886544" cy="53829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Min = 0</a:t>
            </a:r>
          </a:p>
          <a:p>
            <a:pPr marL="0" indent="0" algn="just"/>
            <a:r>
              <a:rPr lang="en-GB" sz="1000" dirty="0">
                <a:solidFill>
                  <a:schemeClr val="bg2"/>
                </a:solidFill>
              </a:rPr>
              <a:t>Max = 1</a:t>
            </a:r>
          </a:p>
        </p:txBody>
      </p:sp>
      <p:sp>
        <p:nvSpPr>
          <p:cNvPr id="18" name="Google Shape;89;p13">
            <a:extLst>
              <a:ext uri="{FF2B5EF4-FFF2-40B4-BE49-F238E27FC236}">
                <a16:creationId xmlns:a16="http://schemas.microsoft.com/office/drawing/2014/main" id="{5855F013-942E-AD1F-72F4-AF76CD427E98}"/>
              </a:ext>
            </a:extLst>
          </p:cNvPr>
          <p:cNvSpPr txBox="1">
            <a:spLocks/>
          </p:cNvSpPr>
          <p:nvPr/>
        </p:nvSpPr>
        <p:spPr>
          <a:xfrm>
            <a:off x="5350484" y="4415610"/>
            <a:ext cx="3206662" cy="635080"/>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The further away from 0, the better. But we don't really know what to conclude, is it "good enough" or good or not ?</a:t>
            </a:r>
          </a:p>
        </p:txBody>
      </p:sp>
    </p:spTree>
    <p:extLst>
      <p:ext uri="{BB962C8B-B14F-4D97-AF65-F5344CB8AC3E}">
        <p14:creationId xmlns:p14="http://schemas.microsoft.com/office/powerpoint/2010/main" val="303531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t>Empirical" evaluation of the regression</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4400064"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Assessment based on the quality of the scores provided by the regression</a:t>
            </a:r>
            <a:endParaRPr lang="en-GB" sz="1400" dirty="0">
              <a:solidFill>
                <a:schemeClr val="bg2"/>
              </a:solidFill>
            </a:endParaRPr>
          </a:p>
        </p:txBody>
      </p:sp>
      <p:pic>
        <p:nvPicPr>
          <p:cNvPr id="4" name="Picture 3" descr="A picture containing vector graphics&#10;&#10;Description automatically generated">
            <a:extLst>
              <a:ext uri="{FF2B5EF4-FFF2-40B4-BE49-F238E27FC236}">
                <a16:creationId xmlns:a16="http://schemas.microsoft.com/office/drawing/2014/main" id="{4472DE48-8800-7785-3D29-0EC328849690}"/>
              </a:ext>
            </a:extLst>
          </p:cNvPr>
          <p:cNvPicPr>
            <a:picLocks noChangeAspect="1"/>
          </p:cNvPicPr>
          <p:nvPr/>
        </p:nvPicPr>
        <p:blipFill>
          <a:blip r:embed="rId4"/>
          <a:stretch>
            <a:fillRect/>
          </a:stretch>
        </p:blipFill>
        <p:spPr>
          <a:xfrm>
            <a:off x="1854126" y="2381534"/>
            <a:ext cx="2594191" cy="2594191"/>
          </a:xfrm>
          <a:prstGeom prst="rect">
            <a:avLst/>
          </a:prstGeom>
        </p:spPr>
      </p:pic>
      <p:pic>
        <p:nvPicPr>
          <p:cNvPr id="8" name="Picture 7" descr="A picture containing text, queen, vector graphics, sign&#10;&#10;Description automatically generated">
            <a:extLst>
              <a:ext uri="{FF2B5EF4-FFF2-40B4-BE49-F238E27FC236}">
                <a16:creationId xmlns:a16="http://schemas.microsoft.com/office/drawing/2014/main" id="{B6C209E4-E5BC-DD76-D8EA-9C12AB1D63DB}"/>
              </a:ext>
            </a:extLst>
          </p:cNvPr>
          <p:cNvPicPr>
            <a:picLocks noChangeAspect="1"/>
          </p:cNvPicPr>
          <p:nvPr/>
        </p:nvPicPr>
        <p:blipFill>
          <a:blip r:embed="rId5"/>
          <a:stretch>
            <a:fillRect/>
          </a:stretch>
        </p:blipFill>
        <p:spPr>
          <a:xfrm rot="19744203">
            <a:off x="4873114" y="2564725"/>
            <a:ext cx="1627894" cy="1627894"/>
          </a:xfrm>
          <a:prstGeom prst="rect">
            <a:avLst/>
          </a:prstGeom>
        </p:spPr>
      </p:pic>
    </p:spTree>
    <p:extLst>
      <p:ext uri="{BB962C8B-B14F-4D97-AF65-F5344CB8AC3E}">
        <p14:creationId xmlns:p14="http://schemas.microsoft.com/office/powerpoint/2010/main" val="122064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t>Probabilistic fundamentals</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4400064"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Principle of likelihood maximization</a:t>
            </a:r>
          </a:p>
          <a:p>
            <a:pPr marL="0" indent="0" algn="just"/>
            <a:r>
              <a:rPr lang="en-GB" dirty="0">
                <a:solidFill>
                  <a:schemeClr val="bg2"/>
                </a:solidFill>
              </a:rPr>
              <a:t>Estimation of the parameters</a:t>
            </a:r>
            <a:endParaRPr lang="en-GB" sz="1400" dirty="0">
              <a:solidFill>
                <a:schemeClr val="bg2"/>
              </a:solidFill>
            </a:endParaRPr>
          </a:p>
        </p:txBody>
      </p:sp>
      <p:pic>
        <p:nvPicPr>
          <p:cNvPr id="4" name="Picture 3" descr="A picture containing vector graphics&#10;&#10;Description automatically generated">
            <a:extLst>
              <a:ext uri="{FF2B5EF4-FFF2-40B4-BE49-F238E27FC236}">
                <a16:creationId xmlns:a16="http://schemas.microsoft.com/office/drawing/2014/main" id="{4472DE48-8800-7785-3D29-0EC328849690}"/>
              </a:ext>
            </a:extLst>
          </p:cNvPr>
          <p:cNvPicPr>
            <a:picLocks noChangeAspect="1"/>
          </p:cNvPicPr>
          <p:nvPr/>
        </p:nvPicPr>
        <p:blipFill>
          <a:blip r:embed="rId4"/>
          <a:stretch>
            <a:fillRect/>
          </a:stretch>
        </p:blipFill>
        <p:spPr>
          <a:xfrm>
            <a:off x="1854126" y="2381534"/>
            <a:ext cx="2594191" cy="2594191"/>
          </a:xfrm>
          <a:prstGeom prst="rect">
            <a:avLst/>
          </a:prstGeom>
        </p:spPr>
      </p:pic>
      <p:pic>
        <p:nvPicPr>
          <p:cNvPr id="8" name="Picture 7" descr="A picture containing text, queen, vector graphics, sign&#10;&#10;Description automatically generated">
            <a:extLst>
              <a:ext uri="{FF2B5EF4-FFF2-40B4-BE49-F238E27FC236}">
                <a16:creationId xmlns:a16="http://schemas.microsoft.com/office/drawing/2014/main" id="{B6C209E4-E5BC-DD76-D8EA-9C12AB1D63DB}"/>
              </a:ext>
            </a:extLst>
          </p:cNvPr>
          <p:cNvPicPr>
            <a:picLocks noChangeAspect="1"/>
          </p:cNvPicPr>
          <p:nvPr/>
        </p:nvPicPr>
        <p:blipFill>
          <a:blip r:embed="rId5"/>
          <a:stretch>
            <a:fillRect/>
          </a:stretch>
        </p:blipFill>
        <p:spPr>
          <a:xfrm rot="19744203">
            <a:off x="4873114" y="2564725"/>
            <a:ext cx="1627894" cy="1627894"/>
          </a:xfrm>
          <a:prstGeom prst="rect">
            <a:avLst/>
          </a:prstGeom>
        </p:spPr>
      </p:pic>
    </p:spTree>
    <p:extLst>
      <p:ext uri="{BB962C8B-B14F-4D97-AF65-F5344CB8AC3E}">
        <p14:creationId xmlns:p14="http://schemas.microsoft.com/office/powerpoint/2010/main" val="3273706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Evaluation of scores</a:t>
            </a:r>
            <a:br>
              <a:rPr lang="en-GB" sz="1600" dirty="0"/>
            </a:br>
            <a:r>
              <a:rPr lang="en-GB" sz="1100" dirty="0"/>
              <a:t>Adequacy between "scores" provided by the model and "scores" observed in the sample</a:t>
            </a:r>
            <a:endParaRPr lang="en-GB" sz="1200" dirty="0"/>
          </a:p>
        </p:txBody>
      </p:sp>
      <p:sp>
        <p:nvSpPr>
          <p:cNvPr id="7" name="Google Shape;89;p13">
            <a:extLst>
              <a:ext uri="{FF2B5EF4-FFF2-40B4-BE49-F238E27FC236}">
                <a16:creationId xmlns:a16="http://schemas.microsoft.com/office/drawing/2014/main" id="{607FE355-6B19-F42D-908C-A0BD7F6633B9}"/>
              </a:ext>
            </a:extLst>
          </p:cNvPr>
          <p:cNvSpPr txBox="1">
            <a:spLocks/>
          </p:cNvSpPr>
          <p:nvPr/>
        </p:nvSpPr>
        <p:spPr>
          <a:xfrm>
            <a:off x="1837327" y="1048243"/>
            <a:ext cx="2734674"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pic>
        <p:nvPicPr>
          <p:cNvPr id="4" name="Picture 3" descr="Text&#10;&#10;Description automatically generated">
            <a:extLst>
              <a:ext uri="{FF2B5EF4-FFF2-40B4-BE49-F238E27FC236}">
                <a16:creationId xmlns:a16="http://schemas.microsoft.com/office/drawing/2014/main" id="{4FFA2A4B-B718-9F15-C258-8725F0234D0B}"/>
              </a:ext>
            </a:extLst>
          </p:cNvPr>
          <p:cNvPicPr>
            <a:picLocks noChangeAspect="1"/>
          </p:cNvPicPr>
          <p:nvPr/>
        </p:nvPicPr>
        <p:blipFill>
          <a:blip r:embed="rId3"/>
          <a:stretch>
            <a:fillRect/>
          </a:stretch>
        </p:blipFill>
        <p:spPr>
          <a:xfrm>
            <a:off x="1641703" y="915438"/>
            <a:ext cx="6253527" cy="4228062"/>
          </a:xfrm>
          <a:prstGeom prst="rect">
            <a:avLst/>
          </a:prstGeom>
        </p:spPr>
      </p:pic>
      <p:sp>
        <p:nvSpPr>
          <p:cNvPr id="6" name="Google Shape;89;p13">
            <a:extLst>
              <a:ext uri="{FF2B5EF4-FFF2-40B4-BE49-F238E27FC236}">
                <a16:creationId xmlns:a16="http://schemas.microsoft.com/office/drawing/2014/main" id="{BEFFAFAC-3F31-B93C-0333-A42649CB65C5}"/>
              </a:ext>
            </a:extLst>
          </p:cNvPr>
          <p:cNvSpPr txBox="1">
            <a:spLocks/>
          </p:cNvSpPr>
          <p:nvPr/>
        </p:nvSpPr>
        <p:spPr>
          <a:xfrm>
            <a:off x="2631253" y="975255"/>
            <a:ext cx="4513350" cy="750692"/>
          </a:xfrm>
          <a:prstGeom prst="rect">
            <a:avLst/>
          </a:prstGeom>
          <a:solidFill>
            <a:schemeClr val="tx2"/>
          </a:solidFill>
          <a:ln>
            <a:solidFill>
              <a:schemeClr val="accent5"/>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The regression provides for each individual ω the score π(ω) which is an estimate of the probability P(Y = + / X).</a:t>
            </a:r>
          </a:p>
          <a:p>
            <a:pPr marL="0" indent="0" algn="just"/>
            <a:endParaRPr lang="en-GB" sz="1000" dirty="0">
              <a:solidFill>
                <a:schemeClr val="bg2"/>
              </a:solidFill>
            </a:endParaRPr>
          </a:p>
          <a:p>
            <a:pPr marL="0" indent="0" algn="just"/>
            <a:r>
              <a:rPr lang="en-GB" sz="1000" dirty="0">
                <a:solidFill>
                  <a:schemeClr val="bg2"/>
                </a:solidFill>
                <a:sym typeface="Wingdings" panose="05000000000000000000" pitchFamily="2" charset="2"/>
              </a:rPr>
              <a:t></a:t>
            </a:r>
            <a:r>
              <a:rPr lang="en-GB" sz="1000" dirty="0">
                <a:solidFill>
                  <a:schemeClr val="bg2"/>
                </a:solidFill>
              </a:rPr>
              <a:t> Question: is this estimate of good quality?</a:t>
            </a:r>
          </a:p>
        </p:txBody>
      </p:sp>
      <p:sp>
        <p:nvSpPr>
          <p:cNvPr id="8" name="Google Shape;89;p13">
            <a:extLst>
              <a:ext uri="{FF2B5EF4-FFF2-40B4-BE49-F238E27FC236}">
                <a16:creationId xmlns:a16="http://schemas.microsoft.com/office/drawing/2014/main" id="{9F1C052A-D552-5CB1-0F72-B8FA623357A7}"/>
              </a:ext>
            </a:extLst>
          </p:cNvPr>
          <p:cNvSpPr txBox="1">
            <a:spLocks/>
          </p:cNvSpPr>
          <p:nvPr/>
        </p:nvSpPr>
        <p:spPr>
          <a:xfrm>
            <a:off x="1641704" y="1874379"/>
            <a:ext cx="1415395"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Objective of the test compliance</a:t>
            </a:r>
          </a:p>
        </p:txBody>
      </p:sp>
      <p:sp>
        <p:nvSpPr>
          <p:cNvPr id="9" name="Google Shape;89;p13">
            <a:extLst>
              <a:ext uri="{FF2B5EF4-FFF2-40B4-BE49-F238E27FC236}">
                <a16:creationId xmlns:a16="http://schemas.microsoft.com/office/drawing/2014/main" id="{882588FF-F7A3-5EBE-E916-D924E3F63B8F}"/>
              </a:ext>
            </a:extLst>
          </p:cNvPr>
          <p:cNvSpPr txBox="1">
            <a:spLocks/>
          </p:cNvSpPr>
          <p:nvPr/>
        </p:nvSpPr>
        <p:spPr>
          <a:xfrm>
            <a:off x="3439237" y="2540592"/>
            <a:ext cx="3844697" cy="85791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Confront the scores estimated by the model with the score observed in the sample</a:t>
            </a:r>
          </a:p>
        </p:txBody>
      </p:sp>
      <p:sp>
        <p:nvSpPr>
          <p:cNvPr id="10" name="Google Shape;89;p13">
            <a:extLst>
              <a:ext uri="{FF2B5EF4-FFF2-40B4-BE49-F238E27FC236}">
                <a16:creationId xmlns:a16="http://schemas.microsoft.com/office/drawing/2014/main" id="{2FC223F3-BE5B-9FC6-CA51-E86C20F9DD92}"/>
              </a:ext>
            </a:extLst>
          </p:cNvPr>
          <p:cNvSpPr txBox="1">
            <a:spLocks/>
          </p:cNvSpPr>
          <p:nvPr/>
        </p:nvSpPr>
        <p:spPr>
          <a:xfrm>
            <a:off x="3439237" y="3519391"/>
            <a:ext cx="4455993" cy="873417"/>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Organize the data by packets according to the scores, compare in each group the estimated (model) and observed (proportion of positives) scores and observed scores (proportion of positives)</a:t>
            </a:r>
          </a:p>
        </p:txBody>
      </p:sp>
      <p:sp>
        <p:nvSpPr>
          <p:cNvPr id="19" name="Google Shape;89;p13">
            <a:extLst>
              <a:ext uri="{FF2B5EF4-FFF2-40B4-BE49-F238E27FC236}">
                <a16:creationId xmlns:a16="http://schemas.microsoft.com/office/drawing/2014/main" id="{AB974365-0DE0-79D9-B84C-08B3888E8802}"/>
              </a:ext>
            </a:extLst>
          </p:cNvPr>
          <p:cNvSpPr txBox="1">
            <a:spLocks/>
          </p:cNvSpPr>
          <p:nvPr/>
        </p:nvSpPr>
        <p:spPr>
          <a:xfrm>
            <a:off x="1853965" y="4392808"/>
            <a:ext cx="6041265" cy="75069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b="1" u="sng" dirty="0">
                <a:solidFill>
                  <a:schemeClr val="bg2"/>
                </a:solidFill>
              </a:rPr>
              <a:t>Note: </a:t>
            </a:r>
            <a:r>
              <a:rPr lang="en-GB" sz="1200" dirty="0">
                <a:solidFill>
                  <a:schemeClr val="bg2"/>
                </a:solidFill>
              </a:rPr>
              <a:t>It is usual to work directly on the training sample for these calculations, but we could just as well work with a test sample.</a:t>
            </a:r>
          </a:p>
        </p:txBody>
      </p:sp>
      <p:sp>
        <p:nvSpPr>
          <p:cNvPr id="23" name="Google Shape;89;p13">
            <a:extLst>
              <a:ext uri="{FF2B5EF4-FFF2-40B4-BE49-F238E27FC236}">
                <a16:creationId xmlns:a16="http://schemas.microsoft.com/office/drawing/2014/main" id="{7E58E99C-5F9C-FFAE-ECDF-DDE0F58D9CF0}"/>
              </a:ext>
            </a:extLst>
          </p:cNvPr>
          <p:cNvSpPr txBox="1">
            <a:spLocks/>
          </p:cNvSpPr>
          <p:nvPr/>
        </p:nvSpPr>
        <p:spPr>
          <a:xfrm>
            <a:off x="1659323" y="3162647"/>
            <a:ext cx="1708822"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How do we do it?</a:t>
            </a:r>
          </a:p>
        </p:txBody>
      </p:sp>
    </p:spTree>
    <p:extLst>
      <p:ext uri="{BB962C8B-B14F-4D97-AF65-F5344CB8AC3E}">
        <p14:creationId xmlns:p14="http://schemas.microsoft.com/office/powerpoint/2010/main" val="3603177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Reliability diagram</a:t>
            </a:r>
            <a:br>
              <a:rPr lang="en-GB" sz="1600" dirty="0"/>
            </a:br>
            <a:r>
              <a:rPr lang="fr-FR" sz="1100" dirty="0"/>
              <a:t>Excerpt from the book " Pratique de la régression logistique " (in French)</a:t>
            </a:r>
            <a:endParaRPr lang="en-GB" sz="1200" dirty="0"/>
          </a:p>
        </p:txBody>
      </p:sp>
      <p:sp>
        <p:nvSpPr>
          <p:cNvPr id="7" name="Google Shape;89;p13">
            <a:extLst>
              <a:ext uri="{FF2B5EF4-FFF2-40B4-BE49-F238E27FC236}">
                <a16:creationId xmlns:a16="http://schemas.microsoft.com/office/drawing/2014/main" id="{607FE355-6B19-F42D-908C-A0BD7F6633B9}"/>
              </a:ext>
            </a:extLst>
          </p:cNvPr>
          <p:cNvSpPr txBox="1">
            <a:spLocks/>
          </p:cNvSpPr>
          <p:nvPr/>
        </p:nvSpPr>
        <p:spPr>
          <a:xfrm>
            <a:off x="1837327" y="1048243"/>
            <a:ext cx="2734674"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pic>
        <p:nvPicPr>
          <p:cNvPr id="3" name="Picture 2" descr="Graphical user interface&#10;&#10;Description automatically generated">
            <a:extLst>
              <a:ext uri="{FF2B5EF4-FFF2-40B4-BE49-F238E27FC236}">
                <a16:creationId xmlns:a16="http://schemas.microsoft.com/office/drawing/2014/main" id="{764A5FDC-7784-A8D2-27A2-46A785B9EC5D}"/>
              </a:ext>
            </a:extLst>
          </p:cNvPr>
          <p:cNvPicPr>
            <a:picLocks noChangeAspect="1"/>
          </p:cNvPicPr>
          <p:nvPr/>
        </p:nvPicPr>
        <p:blipFill>
          <a:blip r:embed="rId3"/>
          <a:stretch>
            <a:fillRect/>
          </a:stretch>
        </p:blipFill>
        <p:spPr>
          <a:xfrm>
            <a:off x="1671851" y="879028"/>
            <a:ext cx="6128832" cy="4175768"/>
          </a:xfrm>
          <a:prstGeom prst="rect">
            <a:avLst/>
          </a:prstGeom>
        </p:spPr>
      </p:pic>
      <p:sp>
        <p:nvSpPr>
          <p:cNvPr id="11" name="Google Shape;89;p13">
            <a:extLst>
              <a:ext uri="{FF2B5EF4-FFF2-40B4-BE49-F238E27FC236}">
                <a16:creationId xmlns:a16="http://schemas.microsoft.com/office/drawing/2014/main" id="{98762570-F00F-8C96-F625-9C34B89F301C}"/>
              </a:ext>
            </a:extLst>
          </p:cNvPr>
          <p:cNvSpPr txBox="1">
            <a:spLocks/>
          </p:cNvSpPr>
          <p:nvPr/>
        </p:nvSpPr>
        <p:spPr>
          <a:xfrm>
            <a:off x="2766305" y="914400"/>
            <a:ext cx="3190944" cy="675688"/>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N = 100 observations</a:t>
            </a:r>
          </a:p>
          <a:p>
            <a:pPr marL="0" indent="0" algn="just"/>
            <a:r>
              <a:rPr lang="en-GB" sz="1200" dirty="0">
                <a:solidFill>
                  <a:schemeClr val="bg2"/>
                </a:solidFill>
              </a:rPr>
              <a:t>For each individual ω, we know its class Y(ω) (1 or 0)</a:t>
            </a:r>
          </a:p>
          <a:p>
            <a:pPr marL="0" indent="0" algn="just"/>
            <a:r>
              <a:rPr lang="en-GB" sz="1200" dirty="0">
                <a:solidFill>
                  <a:schemeClr val="bg2"/>
                </a:solidFill>
              </a:rPr>
              <a:t>And we computed its score π(ω) from the model</a:t>
            </a:r>
          </a:p>
        </p:txBody>
      </p:sp>
      <p:sp>
        <p:nvSpPr>
          <p:cNvPr id="12" name="Google Shape;89;p13">
            <a:extLst>
              <a:ext uri="{FF2B5EF4-FFF2-40B4-BE49-F238E27FC236}">
                <a16:creationId xmlns:a16="http://schemas.microsoft.com/office/drawing/2014/main" id="{F5AE8BA0-5E7C-B45D-674B-A195FBAD9CB9}"/>
              </a:ext>
            </a:extLst>
          </p:cNvPr>
          <p:cNvSpPr txBox="1">
            <a:spLocks/>
          </p:cNvSpPr>
          <p:nvPr/>
        </p:nvSpPr>
        <p:spPr>
          <a:xfrm>
            <a:off x="5472341" y="1716931"/>
            <a:ext cx="2422889" cy="1085337"/>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Observations subdivided into G = 4 blocks via the scores (intervals of equal width 0-0.25, 0.25-0.5, ...), we compare in a graph: the average of the scores and the proportion of positives</a:t>
            </a:r>
          </a:p>
        </p:txBody>
      </p:sp>
      <p:sp>
        <p:nvSpPr>
          <p:cNvPr id="13" name="Google Shape;89;p13">
            <a:extLst>
              <a:ext uri="{FF2B5EF4-FFF2-40B4-BE49-F238E27FC236}">
                <a16:creationId xmlns:a16="http://schemas.microsoft.com/office/drawing/2014/main" id="{82C26B6C-527E-04A9-8BA1-806A9AE7AEB6}"/>
              </a:ext>
            </a:extLst>
          </p:cNvPr>
          <p:cNvSpPr txBox="1">
            <a:spLocks/>
          </p:cNvSpPr>
          <p:nvPr/>
        </p:nvSpPr>
        <p:spPr>
          <a:xfrm>
            <a:off x="6045547" y="3385864"/>
            <a:ext cx="1952041" cy="93073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If the points are aligned on the main diagonal main diagonal, the scores are of good quality</a:t>
            </a:r>
          </a:p>
        </p:txBody>
      </p:sp>
    </p:spTree>
    <p:extLst>
      <p:ext uri="{BB962C8B-B14F-4D97-AF65-F5344CB8AC3E}">
        <p14:creationId xmlns:p14="http://schemas.microsoft.com/office/powerpoint/2010/main" val="3365794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Hosmer &amp; Lemeshow test</a:t>
            </a:r>
            <a:br>
              <a:rPr lang="en-GB" sz="1600" dirty="0"/>
            </a:br>
            <a:r>
              <a:rPr lang="fr-FR" sz="1100" dirty="0"/>
              <a:t>Excerpt from the book " Pratique de la régression logistique " (in French)</a:t>
            </a:r>
            <a:endParaRPr lang="en-GB" sz="1200" dirty="0"/>
          </a:p>
        </p:txBody>
      </p:sp>
      <p:sp>
        <p:nvSpPr>
          <p:cNvPr id="7" name="Google Shape;89;p13">
            <a:extLst>
              <a:ext uri="{FF2B5EF4-FFF2-40B4-BE49-F238E27FC236}">
                <a16:creationId xmlns:a16="http://schemas.microsoft.com/office/drawing/2014/main" id="{607FE355-6B19-F42D-908C-A0BD7F6633B9}"/>
              </a:ext>
            </a:extLst>
          </p:cNvPr>
          <p:cNvSpPr txBox="1">
            <a:spLocks/>
          </p:cNvSpPr>
          <p:nvPr/>
        </p:nvSpPr>
        <p:spPr>
          <a:xfrm>
            <a:off x="1837327" y="1048243"/>
            <a:ext cx="2734674"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pic>
        <p:nvPicPr>
          <p:cNvPr id="4" name="Picture 3" descr="Text&#10;&#10;Description automatically generated">
            <a:extLst>
              <a:ext uri="{FF2B5EF4-FFF2-40B4-BE49-F238E27FC236}">
                <a16:creationId xmlns:a16="http://schemas.microsoft.com/office/drawing/2014/main" id="{49BF641B-8637-282B-AE3A-7CD723C87969}"/>
              </a:ext>
            </a:extLst>
          </p:cNvPr>
          <p:cNvPicPr>
            <a:picLocks noChangeAspect="1"/>
          </p:cNvPicPr>
          <p:nvPr/>
        </p:nvPicPr>
        <p:blipFill>
          <a:blip r:embed="rId3"/>
          <a:stretch>
            <a:fillRect/>
          </a:stretch>
        </p:blipFill>
        <p:spPr>
          <a:xfrm>
            <a:off x="1888397" y="1033470"/>
            <a:ext cx="6279747" cy="3819053"/>
          </a:xfrm>
          <a:prstGeom prst="rect">
            <a:avLst/>
          </a:prstGeom>
        </p:spPr>
      </p:pic>
      <p:sp>
        <p:nvSpPr>
          <p:cNvPr id="6" name="Google Shape;89;p13">
            <a:extLst>
              <a:ext uri="{FF2B5EF4-FFF2-40B4-BE49-F238E27FC236}">
                <a16:creationId xmlns:a16="http://schemas.microsoft.com/office/drawing/2014/main" id="{BA1775D6-C77A-8C67-04B3-822165DD8813}"/>
              </a:ext>
            </a:extLst>
          </p:cNvPr>
          <p:cNvSpPr txBox="1">
            <a:spLocks/>
          </p:cNvSpPr>
          <p:nvPr/>
        </p:nvSpPr>
        <p:spPr>
          <a:xfrm>
            <a:off x="1953333" y="1047645"/>
            <a:ext cx="2843855" cy="94476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pt-BR" sz="1200" dirty="0">
                <a:solidFill>
                  <a:schemeClr val="bg2"/>
                </a:solidFill>
              </a:rPr>
              <a:t>Example : Group 1</a:t>
            </a:r>
          </a:p>
          <a:p>
            <a:pPr marL="0" indent="0" algn="just"/>
            <a:r>
              <a:rPr lang="pt-BR" sz="1200" dirty="0">
                <a:solidFill>
                  <a:schemeClr val="bg2"/>
                </a:solidFill>
              </a:rPr>
              <a:t>n1 = 10, n1 (+) = 2, n1 (-) = 8 = 10 - 2</a:t>
            </a:r>
          </a:p>
          <a:p>
            <a:pPr marL="0" indent="0" algn="just"/>
            <a:r>
              <a:rPr lang="pt-BR" sz="1200" dirty="0">
                <a:solidFill>
                  <a:schemeClr val="bg2"/>
                </a:solidFill>
              </a:rPr>
              <a:t>Scores1 (+) = Sum(scores1 ) = 1.1985</a:t>
            </a:r>
          </a:p>
          <a:p>
            <a:pPr marL="0" indent="0" algn="just"/>
            <a:r>
              <a:rPr lang="pt-BR" sz="1200" dirty="0">
                <a:solidFill>
                  <a:schemeClr val="bg2"/>
                </a:solidFill>
              </a:rPr>
              <a:t>Scores1 (-) = 10 - Scores1 (+) = 8.8015</a:t>
            </a:r>
            <a:endParaRPr lang="en-GB" sz="1200" dirty="0">
              <a:solidFill>
                <a:schemeClr val="bg2"/>
              </a:solidFill>
            </a:endParaRPr>
          </a:p>
        </p:txBody>
      </p:sp>
      <p:sp>
        <p:nvSpPr>
          <p:cNvPr id="8" name="Google Shape;89;p13">
            <a:extLst>
              <a:ext uri="{FF2B5EF4-FFF2-40B4-BE49-F238E27FC236}">
                <a16:creationId xmlns:a16="http://schemas.microsoft.com/office/drawing/2014/main" id="{226E6A10-B14D-628D-C8AD-9F4EF8CBC922}"/>
              </a:ext>
            </a:extLst>
          </p:cNvPr>
          <p:cNvSpPr txBox="1">
            <a:spLocks/>
          </p:cNvSpPr>
          <p:nvPr/>
        </p:nvSpPr>
        <p:spPr>
          <a:xfrm>
            <a:off x="5638228" y="2289591"/>
            <a:ext cx="2843855" cy="1211059"/>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Observations subdivided into G = 10 blocks via the scores (intervals of equal frequencies : thresholds = deciles), we compare by calculation the sum of the scores (resp. numbers - sum of the of scores) and the number of positive (resp. negative)</a:t>
            </a:r>
          </a:p>
        </p:txBody>
      </p:sp>
      <p:sp>
        <p:nvSpPr>
          <p:cNvPr id="9" name="Google Shape;89;p13">
            <a:extLst>
              <a:ext uri="{FF2B5EF4-FFF2-40B4-BE49-F238E27FC236}">
                <a16:creationId xmlns:a16="http://schemas.microsoft.com/office/drawing/2014/main" id="{6C1D3AC1-D6E6-CAB6-3257-6ECB619E83FC}"/>
              </a:ext>
            </a:extLst>
          </p:cNvPr>
          <p:cNvSpPr txBox="1">
            <a:spLocks/>
          </p:cNvSpPr>
          <p:nvPr/>
        </p:nvSpPr>
        <p:spPr>
          <a:xfrm>
            <a:off x="2822400" y="3872741"/>
            <a:ext cx="4642925" cy="50375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Under (H0: the model is compatible with the data), HL ~ X² (G - 2)</a:t>
            </a:r>
          </a:p>
        </p:txBody>
      </p:sp>
      <p:sp>
        <p:nvSpPr>
          <p:cNvPr id="10" name="Google Shape;89;p13">
            <a:extLst>
              <a:ext uri="{FF2B5EF4-FFF2-40B4-BE49-F238E27FC236}">
                <a16:creationId xmlns:a16="http://schemas.microsoft.com/office/drawing/2014/main" id="{A2158DF0-4F8D-0957-4508-AA76E3E5018D}"/>
              </a:ext>
            </a:extLst>
          </p:cNvPr>
          <p:cNvSpPr txBox="1">
            <a:spLocks/>
          </p:cNvSpPr>
          <p:nvPr/>
        </p:nvSpPr>
        <p:spPr>
          <a:xfrm>
            <a:off x="2135876" y="4376494"/>
            <a:ext cx="5588758" cy="50375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For our example at 5%, X² 0.95(8) = 15.51; the model is consistent with the data.</a:t>
            </a:r>
          </a:p>
        </p:txBody>
      </p:sp>
    </p:spTree>
    <p:extLst>
      <p:ext uri="{BB962C8B-B14F-4D97-AF65-F5344CB8AC3E}">
        <p14:creationId xmlns:p14="http://schemas.microsoft.com/office/powerpoint/2010/main" val="3675682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dirty="0"/>
              <a:t>Statistical evaluation of the Regression</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4400064"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Is the model statistically significant?</a:t>
            </a:r>
          </a:p>
          <a:p>
            <a:pPr marL="0" indent="0" algn="just"/>
            <a:r>
              <a:rPr lang="en-GB" dirty="0">
                <a:solidFill>
                  <a:schemeClr val="bg2"/>
                </a:solidFill>
              </a:rPr>
              <a:t>Are any of the variables relevant?</a:t>
            </a:r>
            <a:endParaRPr lang="en-GB" sz="1400" dirty="0">
              <a:solidFill>
                <a:schemeClr val="bg2"/>
              </a:solidFill>
            </a:endParaRPr>
          </a:p>
        </p:txBody>
      </p:sp>
      <p:pic>
        <p:nvPicPr>
          <p:cNvPr id="4" name="Picture 3" descr="A picture containing vector graphics&#10;&#10;Description automatically generated">
            <a:extLst>
              <a:ext uri="{FF2B5EF4-FFF2-40B4-BE49-F238E27FC236}">
                <a16:creationId xmlns:a16="http://schemas.microsoft.com/office/drawing/2014/main" id="{4472DE48-8800-7785-3D29-0EC328849690}"/>
              </a:ext>
            </a:extLst>
          </p:cNvPr>
          <p:cNvPicPr>
            <a:picLocks noChangeAspect="1"/>
          </p:cNvPicPr>
          <p:nvPr/>
        </p:nvPicPr>
        <p:blipFill>
          <a:blip r:embed="rId4"/>
          <a:stretch>
            <a:fillRect/>
          </a:stretch>
        </p:blipFill>
        <p:spPr>
          <a:xfrm>
            <a:off x="1854126" y="2381534"/>
            <a:ext cx="2594191" cy="2594191"/>
          </a:xfrm>
          <a:prstGeom prst="rect">
            <a:avLst/>
          </a:prstGeom>
        </p:spPr>
      </p:pic>
      <p:pic>
        <p:nvPicPr>
          <p:cNvPr id="8" name="Picture 7" descr="A picture containing text, queen, vector graphics, sign&#10;&#10;Description automatically generated">
            <a:extLst>
              <a:ext uri="{FF2B5EF4-FFF2-40B4-BE49-F238E27FC236}">
                <a16:creationId xmlns:a16="http://schemas.microsoft.com/office/drawing/2014/main" id="{B6C209E4-E5BC-DD76-D8EA-9C12AB1D63DB}"/>
              </a:ext>
            </a:extLst>
          </p:cNvPr>
          <p:cNvPicPr>
            <a:picLocks noChangeAspect="1"/>
          </p:cNvPicPr>
          <p:nvPr/>
        </p:nvPicPr>
        <p:blipFill>
          <a:blip r:embed="rId5"/>
          <a:stretch>
            <a:fillRect/>
          </a:stretch>
        </p:blipFill>
        <p:spPr>
          <a:xfrm rot="19744203">
            <a:off x="4873114" y="2564725"/>
            <a:ext cx="1627894" cy="1627894"/>
          </a:xfrm>
          <a:prstGeom prst="rect">
            <a:avLst/>
          </a:prstGeom>
        </p:spPr>
      </p:pic>
    </p:spTree>
    <p:extLst>
      <p:ext uri="{BB962C8B-B14F-4D97-AF65-F5344CB8AC3E}">
        <p14:creationId xmlns:p14="http://schemas.microsoft.com/office/powerpoint/2010/main" val="3363902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Statistical "evaluation"</a:t>
            </a:r>
            <a:br>
              <a:rPr lang="en-GB" sz="1600" dirty="0"/>
            </a:br>
            <a:r>
              <a:rPr lang="en-GB" sz="1100" dirty="0"/>
              <a:t>Rely on the probabilistic model derived from likelihood maximization</a:t>
            </a:r>
            <a:endParaRPr lang="en-GB" sz="1200" dirty="0"/>
          </a:p>
        </p:txBody>
      </p:sp>
      <p:sp>
        <p:nvSpPr>
          <p:cNvPr id="7" name="Google Shape;89;p13">
            <a:extLst>
              <a:ext uri="{FF2B5EF4-FFF2-40B4-BE49-F238E27FC236}">
                <a16:creationId xmlns:a16="http://schemas.microsoft.com/office/drawing/2014/main" id="{607FE355-6B19-F42D-908C-A0BD7F6633B9}"/>
              </a:ext>
            </a:extLst>
          </p:cNvPr>
          <p:cNvSpPr txBox="1">
            <a:spLocks/>
          </p:cNvSpPr>
          <p:nvPr/>
        </p:nvSpPr>
        <p:spPr>
          <a:xfrm>
            <a:off x="1837327" y="1048243"/>
            <a:ext cx="2734674"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pic>
        <p:nvPicPr>
          <p:cNvPr id="3" name="Picture 2" descr="Text&#10;&#10;Description automatically generated">
            <a:extLst>
              <a:ext uri="{FF2B5EF4-FFF2-40B4-BE49-F238E27FC236}">
                <a16:creationId xmlns:a16="http://schemas.microsoft.com/office/drawing/2014/main" id="{3DA37E0C-32D2-70E1-5D08-0BCFA7CAEBDF}"/>
              </a:ext>
            </a:extLst>
          </p:cNvPr>
          <p:cNvPicPr>
            <a:picLocks noChangeAspect="1"/>
          </p:cNvPicPr>
          <p:nvPr/>
        </p:nvPicPr>
        <p:blipFill>
          <a:blip r:embed="rId3"/>
          <a:stretch>
            <a:fillRect/>
          </a:stretch>
        </p:blipFill>
        <p:spPr>
          <a:xfrm>
            <a:off x="1282890" y="1047645"/>
            <a:ext cx="6902852" cy="3888579"/>
          </a:xfrm>
          <a:prstGeom prst="rect">
            <a:avLst/>
          </a:prstGeom>
        </p:spPr>
      </p:pic>
      <p:sp>
        <p:nvSpPr>
          <p:cNvPr id="11" name="Google Shape;89;p13">
            <a:extLst>
              <a:ext uri="{FF2B5EF4-FFF2-40B4-BE49-F238E27FC236}">
                <a16:creationId xmlns:a16="http://schemas.microsoft.com/office/drawing/2014/main" id="{A0DEA8F9-7916-D169-7AAA-3C085DB4BE0D}"/>
              </a:ext>
            </a:extLst>
          </p:cNvPr>
          <p:cNvSpPr txBox="1">
            <a:spLocks/>
          </p:cNvSpPr>
          <p:nvPr/>
        </p:nvSpPr>
        <p:spPr>
          <a:xfrm>
            <a:off x="3350525" y="1065999"/>
            <a:ext cx="2793102" cy="56524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b="1" dirty="0">
                <a:solidFill>
                  <a:schemeClr val="accent5"/>
                </a:solidFill>
              </a:rPr>
              <a:t>Crossing two points of view</a:t>
            </a:r>
          </a:p>
        </p:txBody>
      </p:sp>
      <p:sp>
        <p:nvSpPr>
          <p:cNvPr id="12" name="Google Shape;89;p13">
            <a:extLst>
              <a:ext uri="{FF2B5EF4-FFF2-40B4-BE49-F238E27FC236}">
                <a16:creationId xmlns:a16="http://schemas.microsoft.com/office/drawing/2014/main" id="{8CA5873D-89A8-183D-6D06-9C6644ADF19C}"/>
              </a:ext>
            </a:extLst>
          </p:cNvPr>
          <p:cNvSpPr txBox="1">
            <a:spLocks/>
          </p:cNvSpPr>
          <p:nvPr/>
        </p:nvSpPr>
        <p:spPr>
          <a:xfrm>
            <a:off x="1235683" y="1798337"/>
            <a:ext cx="2921049" cy="655985"/>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Evaluate the model globally, i.e.</a:t>
            </a:r>
          </a:p>
          <a:p>
            <a:pPr marL="0" indent="0" algn="just"/>
            <a:r>
              <a:rPr lang="en-GB" sz="1200" dirty="0">
                <a:solidFill>
                  <a:schemeClr val="bg2"/>
                </a:solidFill>
              </a:rPr>
              <a:t>H0 : a1 = a2 = ... = </a:t>
            </a:r>
            <a:r>
              <a:rPr lang="en-GB" sz="1200" dirty="0" err="1">
                <a:solidFill>
                  <a:schemeClr val="bg2"/>
                </a:solidFill>
              </a:rPr>
              <a:t>aJ</a:t>
            </a:r>
            <a:r>
              <a:rPr lang="en-GB" sz="1200" dirty="0">
                <a:solidFill>
                  <a:schemeClr val="bg2"/>
                </a:solidFill>
              </a:rPr>
              <a:t> = 0</a:t>
            </a:r>
          </a:p>
          <a:p>
            <a:pPr marL="0" indent="0" algn="just"/>
            <a:r>
              <a:rPr lang="en-GB" sz="1200" dirty="0">
                <a:solidFill>
                  <a:schemeClr val="bg2"/>
                </a:solidFill>
              </a:rPr>
              <a:t>No variable is relevant</a:t>
            </a:r>
          </a:p>
        </p:txBody>
      </p:sp>
      <p:sp>
        <p:nvSpPr>
          <p:cNvPr id="13" name="Google Shape;89;p13">
            <a:extLst>
              <a:ext uri="{FF2B5EF4-FFF2-40B4-BE49-F238E27FC236}">
                <a16:creationId xmlns:a16="http://schemas.microsoft.com/office/drawing/2014/main" id="{9506C1DF-A1AD-BCF7-F1BA-BB9B59D21FDC}"/>
              </a:ext>
            </a:extLst>
          </p:cNvPr>
          <p:cNvSpPr txBox="1">
            <a:spLocks/>
          </p:cNvSpPr>
          <p:nvPr/>
        </p:nvSpPr>
        <p:spPr>
          <a:xfrm>
            <a:off x="5575671" y="2126329"/>
            <a:ext cx="2921049"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Comparing Likelihoods Likelihood Ratio Test</a:t>
            </a:r>
          </a:p>
        </p:txBody>
      </p:sp>
      <p:sp>
        <p:nvSpPr>
          <p:cNvPr id="14" name="Google Shape;89;p13">
            <a:extLst>
              <a:ext uri="{FF2B5EF4-FFF2-40B4-BE49-F238E27FC236}">
                <a16:creationId xmlns:a16="http://schemas.microsoft.com/office/drawing/2014/main" id="{9009143D-2056-4CF1-275E-5E9707876832}"/>
              </a:ext>
            </a:extLst>
          </p:cNvPr>
          <p:cNvSpPr txBox="1">
            <a:spLocks/>
          </p:cNvSpPr>
          <p:nvPr/>
        </p:nvSpPr>
        <p:spPr>
          <a:xfrm>
            <a:off x="5515171" y="3349539"/>
            <a:ext cx="2921049" cy="655985"/>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Rely on the asymptotic normality of the estimators (we know how to calculate the of variance co-variance of the coefficients)</a:t>
            </a:r>
          </a:p>
        </p:txBody>
      </p:sp>
      <p:sp>
        <p:nvSpPr>
          <p:cNvPr id="15" name="Google Shape;89;p13">
            <a:extLst>
              <a:ext uri="{FF2B5EF4-FFF2-40B4-BE49-F238E27FC236}">
                <a16:creationId xmlns:a16="http://schemas.microsoft.com/office/drawing/2014/main" id="{04F2FAB1-DCA9-3307-26E3-D2CB99DAF2A9}"/>
              </a:ext>
            </a:extLst>
          </p:cNvPr>
          <p:cNvSpPr txBox="1">
            <a:spLocks/>
          </p:cNvSpPr>
          <p:nvPr/>
        </p:nvSpPr>
        <p:spPr>
          <a:xfrm>
            <a:off x="1235683" y="4076515"/>
            <a:ext cx="2921049"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Evaluate a group of "q" variables i.e.</a:t>
            </a:r>
          </a:p>
          <a:p>
            <a:pPr marL="0" indent="0" algn="just"/>
            <a:r>
              <a:rPr lang="en-GB" sz="1200" dirty="0">
                <a:solidFill>
                  <a:schemeClr val="bg2"/>
                </a:solidFill>
              </a:rPr>
              <a:t>H0 : aj = ... = </a:t>
            </a:r>
            <a:r>
              <a:rPr lang="en-GB" sz="1200" dirty="0" err="1">
                <a:solidFill>
                  <a:schemeClr val="bg2"/>
                </a:solidFill>
              </a:rPr>
              <a:t>aj+q</a:t>
            </a:r>
            <a:r>
              <a:rPr lang="en-GB" sz="1200" dirty="0">
                <a:solidFill>
                  <a:schemeClr val="bg2"/>
                </a:solidFill>
              </a:rPr>
              <a:t> = 0</a:t>
            </a:r>
          </a:p>
        </p:txBody>
      </p:sp>
      <p:sp>
        <p:nvSpPr>
          <p:cNvPr id="16" name="Google Shape;89;p13">
            <a:extLst>
              <a:ext uri="{FF2B5EF4-FFF2-40B4-BE49-F238E27FC236}">
                <a16:creationId xmlns:a16="http://schemas.microsoft.com/office/drawing/2014/main" id="{64198E30-9806-05D3-D593-B0725BFAA199}"/>
              </a:ext>
            </a:extLst>
          </p:cNvPr>
          <p:cNvSpPr txBox="1">
            <a:spLocks/>
          </p:cNvSpPr>
          <p:nvPr/>
        </p:nvSpPr>
        <p:spPr>
          <a:xfrm>
            <a:off x="1226601" y="2965221"/>
            <a:ext cx="2921049"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Evaluate the variables individually i.e.</a:t>
            </a:r>
          </a:p>
          <a:p>
            <a:pPr marL="0" indent="0" algn="just"/>
            <a:r>
              <a:rPr lang="en-GB" sz="1200" dirty="0">
                <a:solidFill>
                  <a:schemeClr val="bg2"/>
                </a:solidFill>
              </a:rPr>
              <a:t>H0: aj = 0</a:t>
            </a:r>
          </a:p>
        </p:txBody>
      </p:sp>
    </p:spTree>
    <p:extLst>
      <p:ext uri="{BB962C8B-B14F-4D97-AF65-F5344CB8AC3E}">
        <p14:creationId xmlns:p14="http://schemas.microsoft.com/office/powerpoint/2010/main" val="923180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Likelihood ratio principle</a:t>
            </a:r>
            <a:br>
              <a:rPr lang="en-GB" sz="1600" dirty="0"/>
            </a:br>
            <a:r>
              <a:rPr lang="en-GB" sz="1100" dirty="0"/>
              <a:t>Compare the likelihood of nested models</a:t>
            </a:r>
            <a:endParaRPr lang="en-GB" sz="1200" dirty="0"/>
          </a:p>
        </p:txBody>
      </p:sp>
      <p:sp>
        <p:nvSpPr>
          <p:cNvPr id="7" name="Google Shape;89;p13">
            <a:extLst>
              <a:ext uri="{FF2B5EF4-FFF2-40B4-BE49-F238E27FC236}">
                <a16:creationId xmlns:a16="http://schemas.microsoft.com/office/drawing/2014/main" id="{607FE355-6B19-F42D-908C-A0BD7F6633B9}"/>
              </a:ext>
            </a:extLst>
          </p:cNvPr>
          <p:cNvSpPr txBox="1">
            <a:spLocks/>
          </p:cNvSpPr>
          <p:nvPr/>
        </p:nvSpPr>
        <p:spPr>
          <a:xfrm>
            <a:off x="1837327" y="1048243"/>
            <a:ext cx="2734674" cy="5568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p:txBody>
      </p:sp>
      <p:pic>
        <p:nvPicPr>
          <p:cNvPr id="4" name="Picture 3" descr="Text&#10;&#10;Description automatically generated">
            <a:extLst>
              <a:ext uri="{FF2B5EF4-FFF2-40B4-BE49-F238E27FC236}">
                <a16:creationId xmlns:a16="http://schemas.microsoft.com/office/drawing/2014/main" id="{6BADDC44-AE81-3401-7B96-4636359A5B12}"/>
              </a:ext>
            </a:extLst>
          </p:cNvPr>
          <p:cNvPicPr>
            <a:picLocks noChangeAspect="1"/>
          </p:cNvPicPr>
          <p:nvPr/>
        </p:nvPicPr>
        <p:blipFill>
          <a:blip r:embed="rId3"/>
          <a:stretch>
            <a:fillRect/>
          </a:stretch>
        </p:blipFill>
        <p:spPr>
          <a:xfrm>
            <a:off x="1760562" y="1115252"/>
            <a:ext cx="6039740" cy="3895632"/>
          </a:xfrm>
          <a:prstGeom prst="rect">
            <a:avLst/>
          </a:prstGeom>
        </p:spPr>
      </p:pic>
      <p:sp>
        <p:nvSpPr>
          <p:cNvPr id="6" name="Google Shape;89;p13">
            <a:extLst>
              <a:ext uri="{FF2B5EF4-FFF2-40B4-BE49-F238E27FC236}">
                <a16:creationId xmlns:a16="http://schemas.microsoft.com/office/drawing/2014/main" id="{29D9B00D-B909-DB45-6CEF-3D164D20F9F9}"/>
              </a:ext>
            </a:extLst>
          </p:cNvPr>
          <p:cNvSpPr txBox="1">
            <a:spLocks/>
          </p:cNvSpPr>
          <p:nvPr/>
        </p:nvSpPr>
        <p:spPr>
          <a:xfrm>
            <a:off x="2026695" y="2243757"/>
            <a:ext cx="1965276" cy="752917"/>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Model with p variables (p &lt; J)</a:t>
            </a:r>
          </a:p>
          <a:p>
            <a:pPr marL="0" indent="0" algn="just"/>
            <a:r>
              <a:rPr lang="en-GB" sz="1200" dirty="0">
                <a:solidFill>
                  <a:schemeClr val="bg2"/>
                </a:solidFill>
              </a:rPr>
              <a:t>i.e., with (p+1) estimated parameters</a:t>
            </a:r>
          </a:p>
          <a:p>
            <a:pPr marL="0" indent="0" algn="just"/>
            <a:r>
              <a:rPr lang="en-GB" sz="1200" dirty="0">
                <a:solidFill>
                  <a:schemeClr val="bg2"/>
                </a:solidFill>
              </a:rPr>
              <a:t>D.D.L </a:t>
            </a:r>
            <a:r>
              <a:rPr lang="en-GB" sz="1200" dirty="0">
                <a:solidFill>
                  <a:schemeClr val="bg2"/>
                </a:solidFill>
                <a:sym typeface="Wingdings" panose="05000000000000000000" pitchFamily="2" charset="2"/>
              </a:rPr>
              <a:t></a:t>
            </a:r>
            <a:r>
              <a:rPr lang="en-GB" sz="1200" dirty="0">
                <a:solidFill>
                  <a:schemeClr val="bg2"/>
                </a:solidFill>
              </a:rPr>
              <a:t> n-p-1</a:t>
            </a:r>
          </a:p>
        </p:txBody>
      </p:sp>
      <p:sp>
        <p:nvSpPr>
          <p:cNvPr id="8" name="Google Shape;89;p13">
            <a:extLst>
              <a:ext uri="{FF2B5EF4-FFF2-40B4-BE49-F238E27FC236}">
                <a16:creationId xmlns:a16="http://schemas.microsoft.com/office/drawing/2014/main" id="{1F37C830-6E53-6119-3D1B-F42C38617209}"/>
              </a:ext>
            </a:extLst>
          </p:cNvPr>
          <p:cNvSpPr txBox="1">
            <a:spLocks/>
          </p:cNvSpPr>
          <p:nvPr/>
        </p:nvSpPr>
        <p:spPr>
          <a:xfrm>
            <a:off x="5246007" y="2243757"/>
            <a:ext cx="2246613" cy="655985"/>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Model with J variables</a:t>
            </a:r>
          </a:p>
          <a:p>
            <a:pPr marL="0" indent="0" algn="just"/>
            <a:r>
              <a:rPr lang="en-GB" sz="1200" dirty="0">
                <a:solidFill>
                  <a:schemeClr val="bg2"/>
                </a:solidFill>
              </a:rPr>
              <a:t>i.e., with (J+1) estimated parameters</a:t>
            </a:r>
          </a:p>
          <a:p>
            <a:pPr marL="0" indent="0" algn="just"/>
            <a:r>
              <a:rPr lang="en-GB" sz="1200" dirty="0">
                <a:solidFill>
                  <a:schemeClr val="bg2"/>
                </a:solidFill>
              </a:rPr>
              <a:t>D.D.L </a:t>
            </a:r>
            <a:r>
              <a:rPr lang="en-GB" sz="1200" dirty="0">
                <a:solidFill>
                  <a:schemeClr val="bg2"/>
                </a:solidFill>
                <a:sym typeface="Wingdings" panose="05000000000000000000" pitchFamily="2" charset="2"/>
              </a:rPr>
              <a:t></a:t>
            </a:r>
            <a:r>
              <a:rPr lang="en-GB" sz="1200" dirty="0">
                <a:solidFill>
                  <a:schemeClr val="bg2"/>
                </a:solidFill>
              </a:rPr>
              <a:t> n-J-1</a:t>
            </a:r>
          </a:p>
        </p:txBody>
      </p:sp>
      <p:sp>
        <p:nvSpPr>
          <p:cNvPr id="9" name="Google Shape;89;p13">
            <a:extLst>
              <a:ext uri="{FF2B5EF4-FFF2-40B4-BE49-F238E27FC236}">
                <a16:creationId xmlns:a16="http://schemas.microsoft.com/office/drawing/2014/main" id="{1D140287-DF05-F0A9-64F6-97E8D6644522}"/>
              </a:ext>
            </a:extLst>
          </p:cNvPr>
          <p:cNvSpPr txBox="1">
            <a:spLocks/>
          </p:cNvSpPr>
          <p:nvPr/>
        </p:nvSpPr>
        <p:spPr>
          <a:xfrm>
            <a:off x="6859531" y="1351512"/>
            <a:ext cx="1276839" cy="655985"/>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3"/>
                </a:solidFill>
              </a:rPr>
              <a:t>LR is necessarily positive. Why is that?</a:t>
            </a:r>
          </a:p>
        </p:txBody>
      </p:sp>
      <p:sp>
        <p:nvSpPr>
          <p:cNvPr id="10" name="Google Shape;89;p13">
            <a:extLst>
              <a:ext uri="{FF2B5EF4-FFF2-40B4-BE49-F238E27FC236}">
                <a16:creationId xmlns:a16="http://schemas.microsoft.com/office/drawing/2014/main" id="{B267083F-09D6-4CB2-356D-D9D3C31682A4}"/>
              </a:ext>
            </a:extLst>
          </p:cNvPr>
          <p:cNvSpPr txBox="1">
            <a:spLocks/>
          </p:cNvSpPr>
          <p:nvPr/>
        </p:nvSpPr>
        <p:spPr>
          <a:xfrm>
            <a:off x="2526366" y="3614056"/>
            <a:ext cx="4004088" cy="414191"/>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LR asymptotically follows a KHI-2 distribution with (J-p) degrees of freedom</a:t>
            </a:r>
          </a:p>
        </p:txBody>
      </p:sp>
      <p:sp>
        <p:nvSpPr>
          <p:cNvPr id="17" name="Google Shape;89;p13">
            <a:extLst>
              <a:ext uri="{FF2B5EF4-FFF2-40B4-BE49-F238E27FC236}">
                <a16:creationId xmlns:a16="http://schemas.microsoft.com/office/drawing/2014/main" id="{76094F5D-A5F1-F405-4A5C-F9869900EB84}"/>
              </a:ext>
            </a:extLst>
          </p:cNvPr>
          <p:cNvSpPr txBox="1">
            <a:spLocks/>
          </p:cNvSpPr>
          <p:nvPr/>
        </p:nvSpPr>
        <p:spPr>
          <a:xfrm>
            <a:off x="3099573" y="4453393"/>
            <a:ext cx="2919090" cy="414191"/>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t>In our example: -2LL(a) = 16.618 This will be the "complete" reference model.</a:t>
            </a:r>
          </a:p>
        </p:txBody>
      </p:sp>
      <p:sp>
        <p:nvSpPr>
          <p:cNvPr id="18" name="Google Shape;89;p13">
            <a:extLst>
              <a:ext uri="{FF2B5EF4-FFF2-40B4-BE49-F238E27FC236}">
                <a16:creationId xmlns:a16="http://schemas.microsoft.com/office/drawing/2014/main" id="{674117DA-64A5-8450-F44C-72FF6AA3F51A}"/>
              </a:ext>
            </a:extLst>
          </p:cNvPr>
          <p:cNvSpPr txBox="1">
            <a:spLocks/>
          </p:cNvSpPr>
          <p:nvPr/>
        </p:nvSpPr>
        <p:spPr>
          <a:xfrm>
            <a:off x="3734494" y="1262418"/>
            <a:ext cx="864802" cy="170597"/>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9" name="Google Shape;89;p13">
            <a:extLst>
              <a:ext uri="{FF2B5EF4-FFF2-40B4-BE49-F238E27FC236}">
                <a16:creationId xmlns:a16="http://schemas.microsoft.com/office/drawing/2014/main" id="{FB6C2848-85EC-E387-1546-5A84200510C3}"/>
              </a:ext>
            </a:extLst>
          </p:cNvPr>
          <p:cNvSpPr txBox="1">
            <a:spLocks/>
          </p:cNvSpPr>
          <p:nvPr/>
        </p:nvSpPr>
        <p:spPr>
          <a:xfrm>
            <a:off x="3679902" y="1515795"/>
            <a:ext cx="982512" cy="149232"/>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20" name="Google Shape;89;p13">
            <a:extLst>
              <a:ext uri="{FF2B5EF4-FFF2-40B4-BE49-F238E27FC236}">
                <a16:creationId xmlns:a16="http://schemas.microsoft.com/office/drawing/2014/main" id="{74EA37FF-0F86-8D96-94FA-0D401E1D6546}"/>
              </a:ext>
            </a:extLst>
          </p:cNvPr>
          <p:cNvSpPr txBox="1">
            <a:spLocks/>
          </p:cNvSpPr>
          <p:nvPr/>
        </p:nvSpPr>
        <p:spPr>
          <a:xfrm>
            <a:off x="3618488" y="1726442"/>
            <a:ext cx="864802" cy="170597"/>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21" name="Google Shape;89;p13">
            <a:extLst>
              <a:ext uri="{FF2B5EF4-FFF2-40B4-BE49-F238E27FC236}">
                <a16:creationId xmlns:a16="http://schemas.microsoft.com/office/drawing/2014/main" id="{1AC0AE17-9465-5C70-6446-12E433373BB8}"/>
              </a:ext>
            </a:extLst>
          </p:cNvPr>
          <p:cNvSpPr txBox="1">
            <a:spLocks/>
          </p:cNvSpPr>
          <p:nvPr/>
        </p:nvSpPr>
        <p:spPr>
          <a:xfrm>
            <a:off x="5269867" y="1760561"/>
            <a:ext cx="987632" cy="150126"/>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23" name="Google Shape;89;p13">
            <a:extLst>
              <a:ext uri="{FF2B5EF4-FFF2-40B4-BE49-F238E27FC236}">
                <a16:creationId xmlns:a16="http://schemas.microsoft.com/office/drawing/2014/main" id="{A03BAC83-94F0-00DA-C54C-D6AAA401CCA9}"/>
              </a:ext>
            </a:extLst>
          </p:cNvPr>
          <p:cNvSpPr txBox="1">
            <a:spLocks/>
          </p:cNvSpPr>
          <p:nvPr/>
        </p:nvSpPr>
        <p:spPr>
          <a:xfrm>
            <a:off x="338420" y="1355062"/>
            <a:ext cx="2921049" cy="65598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24" name="Google Shape;89;p13">
            <a:extLst>
              <a:ext uri="{FF2B5EF4-FFF2-40B4-BE49-F238E27FC236}">
                <a16:creationId xmlns:a16="http://schemas.microsoft.com/office/drawing/2014/main" id="{FBA9B8E3-3347-BFDF-6B01-EB62AAA62F39}"/>
              </a:ext>
            </a:extLst>
          </p:cNvPr>
          <p:cNvSpPr txBox="1">
            <a:spLocks/>
          </p:cNvSpPr>
          <p:nvPr/>
        </p:nvSpPr>
        <p:spPr>
          <a:xfrm>
            <a:off x="3738586" y="1202454"/>
            <a:ext cx="864802" cy="170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b="1" dirty="0">
                <a:solidFill>
                  <a:schemeClr val="bg2"/>
                </a:solidFill>
              </a:rPr>
              <a:t>Scaled model</a:t>
            </a:r>
          </a:p>
        </p:txBody>
      </p:sp>
      <p:sp>
        <p:nvSpPr>
          <p:cNvPr id="25" name="Google Shape;89;p13">
            <a:extLst>
              <a:ext uri="{FF2B5EF4-FFF2-40B4-BE49-F238E27FC236}">
                <a16:creationId xmlns:a16="http://schemas.microsoft.com/office/drawing/2014/main" id="{975B59EF-1EE2-80B8-7F4F-0955083967EF}"/>
              </a:ext>
            </a:extLst>
          </p:cNvPr>
          <p:cNvSpPr txBox="1">
            <a:spLocks/>
          </p:cNvSpPr>
          <p:nvPr/>
        </p:nvSpPr>
        <p:spPr>
          <a:xfrm>
            <a:off x="3636599" y="1422676"/>
            <a:ext cx="1045012" cy="182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b="1" dirty="0">
                <a:solidFill>
                  <a:schemeClr val="bg2"/>
                </a:solidFill>
              </a:rPr>
              <a:t>Complete model</a:t>
            </a:r>
          </a:p>
        </p:txBody>
      </p:sp>
      <p:sp>
        <p:nvSpPr>
          <p:cNvPr id="26" name="Google Shape;89;p13">
            <a:extLst>
              <a:ext uri="{FF2B5EF4-FFF2-40B4-BE49-F238E27FC236}">
                <a16:creationId xmlns:a16="http://schemas.microsoft.com/office/drawing/2014/main" id="{D3143AAF-6EED-427E-4553-9E047EB45453}"/>
              </a:ext>
            </a:extLst>
          </p:cNvPr>
          <p:cNvSpPr txBox="1">
            <a:spLocks/>
          </p:cNvSpPr>
          <p:nvPr/>
        </p:nvSpPr>
        <p:spPr>
          <a:xfrm>
            <a:off x="3613645" y="1652521"/>
            <a:ext cx="864802" cy="170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b="1" dirty="0">
                <a:solidFill>
                  <a:schemeClr val="bg2"/>
                </a:solidFill>
              </a:rPr>
              <a:t>Scaled model</a:t>
            </a:r>
          </a:p>
        </p:txBody>
      </p:sp>
      <p:sp>
        <p:nvSpPr>
          <p:cNvPr id="27" name="Google Shape;89;p13">
            <a:extLst>
              <a:ext uri="{FF2B5EF4-FFF2-40B4-BE49-F238E27FC236}">
                <a16:creationId xmlns:a16="http://schemas.microsoft.com/office/drawing/2014/main" id="{3835E945-1122-9DB0-0B36-4107B68F6EDF}"/>
              </a:ext>
            </a:extLst>
          </p:cNvPr>
          <p:cNvSpPr txBox="1">
            <a:spLocks/>
          </p:cNvSpPr>
          <p:nvPr/>
        </p:nvSpPr>
        <p:spPr>
          <a:xfrm>
            <a:off x="5252698" y="1656694"/>
            <a:ext cx="1045012" cy="182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b="1" dirty="0">
                <a:solidFill>
                  <a:schemeClr val="bg2"/>
                </a:solidFill>
              </a:rPr>
              <a:t>Complete model</a:t>
            </a:r>
          </a:p>
        </p:txBody>
      </p:sp>
    </p:spTree>
    <p:extLst>
      <p:ext uri="{BB962C8B-B14F-4D97-AF65-F5344CB8AC3E}">
        <p14:creationId xmlns:p14="http://schemas.microsoft.com/office/powerpoint/2010/main" val="2686753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Likelihood ratio principle</a:t>
            </a:r>
            <a:br>
              <a:rPr lang="en-GB" sz="1600" dirty="0"/>
            </a:br>
            <a:r>
              <a:rPr lang="en-GB" sz="1100" dirty="0"/>
              <a:t>Overall evaluation of the model</a:t>
            </a:r>
            <a:endParaRPr lang="en-GB" sz="1200" dirty="0"/>
          </a:p>
        </p:txBody>
      </p:sp>
      <p:pic>
        <p:nvPicPr>
          <p:cNvPr id="3" name="Picture 2" descr="A picture containing text&#10;&#10;Description automatically generated">
            <a:extLst>
              <a:ext uri="{FF2B5EF4-FFF2-40B4-BE49-F238E27FC236}">
                <a16:creationId xmlns:a16="http://schemas.microsoft.com/office/drawing/2014/main" id="{8EFFA617-4FE5-86B4-718B-83A910DE4F21}"/>
              </a:ext>
            </a:extLst>
          </p:cNvPr>
          <p:cNvPicPr>
            <a:picLocks noChangeAspect="1"/>
          </p:cNvPicPr>
          <p:nvPr/>
        </p:nvPicPr>
        <p:blipFill>
          <a:blip r:embed="rId3"/>
          <a:stretch>
            <a:fillRect/>
          </a:stretch>
        </p:blipFill>
        <p:spPr>
          <a:xfrm>
            <a:off x="1542595" y="838687"/>
            <a:ext cx="6361733" cy="4278265"/>
          </a:xfrm>
          <a:prstGeom prst="rect">
            <a:avLst/>
          </a:prstGeom>
        </p:spPr>
      </p:pic>
      <p:sp>
        <p:nvSpPr>
          <p:cNvPr id="11" name="Google Shape;89;p13">
            <a:extLst>
              <a:ext uri="{FF2B5EF4-FFF2-40B4-BE49-F238E27FC236}">
                <a16:creationId xmlns:a16="http://schemas.microsoft.com/office/drawing/2014/main" id="{7A175B4B-76E2-3031-02C6-530FB19E8897}"/>
              </a:ext>
            </a:extLst>
          </p:cNvPr>
          <p:cNvSpPr txBox="1">
            <a:spLocks/>
          </p:cNvSpPr>
          <p:nvPr/>
        </p:nvSpPr>
        <p:spPr>
          <a:xfrm>
            <a:off x="1885396" y="946603"/>
            <a:ext cx="5566281" cy="548069"/>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Compare the complete model with the model consisting only of the constant i.e., test if all coefficients (except the constant) can be simultaneously zero</a:t>
            </a:r>
          </a:p>
        </p:txBody>
      </p:sp>
      <p:sp>
        <p:nvSpPr>
          <p:cNvPr id="12" name="Google Shape;89;p13">
            <a:extLst>
              <a:ext uri="{FF2B5EF4-FFF2-40B4-BE49-F238E27FC236}">
                <a16:creationId xmlns:a16="http://schemas.microsoft.com/office/drawing/2014/main" id="{B1BEF754-B04E-070B-4E10-9939F88C59AC}"/>
              </a:ext>
            </a:extLst>
          </p:cNvPr>
          <p:cNvSpPr txBox="1">
            <a:spLocks/>
          </p:cNvSpPr>
          <p:nvPr/>
        </p:nvSpPr>
        <p:spPr>
          <a:xfrm>
            <a:off x="2151528" y="4595431"/>
            <a:ext cx="4617762" cy="548069"/>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The model is globally significant at 5%. i.e., H0 : a1 = a2 = a3 = 0 is not compatible with the data</a:t>
            </a:r>
          </a:p>
        </p:txBody>
      </p:sp>
    </p:spTree>
    <p:extLst>
      <p:ext uri="{BB962C8B-B14F-4D97-AF65-F5344CB8AC3E}">
        <p14:creationId xmlns:p14="http://schemas.microsoft.com/office/powerpoint/2010/main" val="1591310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Likelihood ratio principle</a:t>
            </a:r>
            <a:br>
              <a:rPr lang="en-GB" sz="1600" dirty="0"/>
            </a:br>
            <a:r>
              <a:rPr lang="en-GB" sz="1100" dirty="0"/>
              <a:t>Evaluate individual variables</a:t>
            </a:r>
            <a:endParaRPr lang="en-GB" sz="1200" dirty="0"/>
          </a:p>
        </p:txBody>
      </p:sp>
      <p:pic>
        <p:nvPicPr>
          <p:cNvPr id="4" name="Picture 3" descr="Graphical user interface&#10;&#10;Description automatically generated">
            <a:extLst>
              <a:ext uri="{FF2B5EF4-FFF2-40B4-BE49-F238E27FC236}">
                <a16:creationId xmlns:a16="http://schemas.microsoft.com/office/drawing/2014/main" id="{5AD00EBE-9F9F-7662-E22B-BA428DDA0DC8}"/>
              </a:ext>
            </a:extLst>
          </p:cNvPr>
          <p:cNvPicPr>
            <a:picLocks noChangeAspect="1"/>
          </p:cNvPicPr>
          <p:nvPr/>
        </p:nvPicPr>
        <p:blipFill>
          <a:blip r:embed="rId3"/>
          <a:stretch>
            <a:fillRect/>
          </a:stretch>
        </p:blipFill>
        <p:spPr>
          <a:xfrm>
            <a:off x="1619265" y="801215"/>
            <a:ext cx="6265768" cy="4345106"/>
          </a:xfrm>
          <a:prstGeom prst="rect">
            <a:avLst/>
          </a:prstGeom>
        </p:spPr>
      </p:pic>
      <p:sp>
        <p:nvSpPr>
          <p:cNvPr id="5" name="Google Shape;89;p13">
            <a:extLst>
              <a:ext uri="{FF2B5EF4-FFF2-40B4-BE49-F238E27FC236}">
                <a16:creationId xmlns:a16="http://schemas.microsoft.com/office/drawing/2014/main" id="{AE597E1A-5220-3DFE-0D61-5EADDAF06373}"/>
              </a:ext>
            </a:extLst>
          </p:cNvPr>
          <p:cNvSpPr txBox="1">
            <a:spLocks/>
          </p:cNvSpPr>
          <p:nvPr/>
        </p:nvSpPr>
        <p:spPr>
          <a:xfrm>
            <a:off x="2443268" y="889979"/>
            <a:ext cx="4617762" cy="618100"/>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Compare the complete model with the model without the variable to be evaluated i.e., test if the coefficient associated with the variable is significantly different from 0 e.g., Test the role of the variable "age"</a:t>
            </a:r>
          </a:p>
        </p:txBody>
      </p:sp>
      <p:sp>
        <p:nvSpPr>
          <p:cNvPr id="6" name="Google Shape;89;p13">
            <a:extLst>
              <a:ext uri="{FF2B5EF4-FFF2-40B4-BE49-F238E27FC236}">
                <a16:creationId xmlns:a16="http://schemas.microsoft.com/office/drawing/2014/main" id="{3B8ADC4D-17BE-FFBA-E8F1-19C6E5E99658}"/>
              </a:ext>
            </a:extLst>
          </p:cNvPr>
          <p:cNvSpPr txBox="1">
            <a:spLocks/>
          </p:cNvSpPr>
          <p:nvPr/>
        </p:nvSpPr>
        <p:spPr>
          <a:xfrm>
            <a:off x="2586569" y="4525400"/>
            <a:ext cx="3425270" cy="61810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The "age" variable is not significant at the 5% level, i.e., H0: a1 = 0 is compatible with the data</a:t>
            </a:r>
          </a:p>
        </p:txBody>
      </p:sp>
    </p:spTree>
    <p:extLst>
      <p:ext uri="{BB962C8B-B14F-4D97-AF65-F5344CB8AC3E}">
        <p14:creationId xmlns:p14="http://schemas.microsoft.com/office/powerpoint/2010/main" val="3439409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Likelihood ratio principle</a:t>
            </a:r>
            <a:br>
              <a:rPr lang="en-GB" sz="1600" dirty="0"/>
            </a:br>
            <a:r>
              <a:rPr lang="en-GB" sz="1100" dirty="0"/>
              <a:t>Evaluating a group of variables</a:t>
            </a:r>
            <a:endParaRPr lang="en-GB" sz="1200" dirty="0"/>
          </a:p>
        </p:txBody>
      </p:sp>
      <p:pic>
        <p:nvPicPr>
          <p:cNvPr id="3" name="Picture 2" descr="Text&#10;&#10;Description automatically generated with medium confidence">
            <a:extLst>
              <a:ext uri="{FF2B5EF4-FFF2-40B4-BE49-F238E27FC236}">
                <a16:creationId xmlns:a16="http://schemas.microsoft.com/office/drawing/2014/main" id="{6D169029-4A76-AC80-0627-5F2646965CF1}"/>
              </a:ext>
            </a:extLst>
          </p:cNvPr>
          <p:cNvPicPr>
            <a:picLocks noChangeAspect="1"/>
          </p:cNvPicPr>
          <p:nvPr/>
        </p:nvPicPr>
        <p:blipFill>
          <a:blip r:embed="rId3"/>
          <a:stretch>
            <a:fillRect/>
          </a:stretch>
        </p:blipFill>
        <p:spPr>
          <a:xfrm>
            <a:off x="1746557" y="851611"/>
            <a:ext cx="6280489" cy="4287790"/>
          </a:xfrm>
          <a:prstGeom prst="rect">
            <a:avLst/>
          </a:prstGeom>
        </p:spPr>
      </p:pic>
      <p:sp>
        <p:nvSpPr>
          <p:cNvPr id="7" name="Google Shape;89;p13">
            <a:extLst>
              <a:ext uri="{FF2B5EF4-FFF2-40B4-BE49-F238E27FC236}">
                <a16:creationId xmlns:a16="http://schemas.microsoft.com/office/drawing/2014/main" id="{11D9AD18-6990-D0F1-8474-6E6C64686CC4}"/>
              </a:ext>
            </a:extLst>
          </p:cNvPr>
          <p:cNvSpPr txBox="1">
            <a:spLocks/>
          </p:cNvSpPr>
          <p:nvPr/>
        </p:nvSpPr>
        <p:spPr>
          <a:xfrm>
            <a:off x="2520018" y="889496"/>
            <a:ext cx="4617762" cy="727764"/>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Compare the complete model with the model without the variables to be evaluated i.e., test if the coefficients associated with the variables are significantly different from 0 e.g., Test the simultaneous role of the "age" and "max rate" variables</a:t>
            </a:r>
          </a:p>
        </p:txBody>
      </p:sp>
      <p:sp>
        <p:nvSpPr>
          <p:cNvPr id="8" name="Google Shape;89;p13">
            <a:extLst>
              <a:ext uri="{FF2B5EF4-FFF2-40B4-BE49-F238E27FC236}">
                <a16:creationId xmlns:a16="http://schemas.microsoft.com/office/drawing/2014/main" id="{B65EF845-DE18-B07E-EB3B-C2E576A133BC}"/>
              </a:ext>
            </a:extLst>
          </p:cNvPr>
          <p:cNvSpPr txBox="1">
            <a:spLocks/>
          </p:cNvSpPr>
          <p:nvPr/>
        </p:nvSpPr>
        <p:spPr>
          <a:xfrm>
            <a:off x="2156346" y="4559186"/>
            <a:ext cx="4865427" cy="531429"/>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t>The variables "age" and "max rate" are not significant at the 5% level i.e., the null hypothesis H0: a1 = a2 = 0 is compatible with the data</a:t>
            </a:r>
          </a:p>
        </p:txBody>
      </p:sp>
    </p:spTree>
    <p:extLst>
      <p:ext uri="{BB962C8B-B14F-4D97-AF65-F5344CB8AC3E}">
        <p14:creationId xmlns:p14="http://schemas.microsoft.com/office/powerpoint/2010/main" val="980040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Tests based on the asymptotic normality of the coefficients</a:t>
            </a:r>
            <a:br>
              <a:rPr lang="en-GB" sz="1600" dirty="0"/>
            </a:br>
            <a:r>
              <a:rPr lang="en-GB" sz="1100" dirty="0"/>
              <a:t>Principle - Wald test</a:t>
            </a:r>
            <a:endParaRPr lang="en-GB" sz="1200" dirty="0"/>
          </a:p>
        </p:txBody>
      </p:sp>
      <p:pic>
        <p:nvPicPr>
          <p:cNvPr id="4" name="Picture 3" descr="Text&#10;&#10;Description automatically generated">
            <a:extLst>
              <a:ext uri="{FF2B5EF4-FFF2-40B4-BE49-F238E27FC236}">
                <a16:creationId xmlns:a16="http://schemas.microsoft.com/office/drawing/2014/main" id="{7DEB7FF0-E15D-C205-F949-D2DBB0507EE8}"/>
              </a:ext>
            </a:extLst>
          </p:cNvPr>
          <p:cNvPicPr>
            <a:picLocks noChangeAspect="1"/>
          </p:cNvPicPr>
          <p:nvPr/>
        </p:nvPicPr>
        <p:blipFill>
          <a:blip r:embed="rId3"/>
          <a:stretch>
            <a:fillRect/>
          </a:stretch>
        </p:blipFill>
        <p:spPr>
          <a:xfrm>
            <a:off x="1453487" y="855710"/>
            <a:ext cx="6742887" cy="4335558"/>
          </a:xfrm>
          <a:prstGeom prst="rect">
            <a:avLst/>
          </a:prstGeom>
        </p:spPr>
      </p:pic>
      <p:sp>
        <p:nvSpPr>
          <p:cNvPr id="5" name="Google Shape;89;p13">
            <a:extLst>
              <a:ext uri="{FF2B5EF4-FFF2-40B4-BE49-F238E27FC236}">
                <a16:creationId xmlns:a16="http://schemas.microsoft.com/office/drawing/2014/main" id="{D24D83CE-67F2-93D1-092B-0B035046028A}"/>
              </a:ext>
            </a:extLst>
          </p:cNvPr>
          <p:cNvSpPr txBox="1">
            <a:spLocks/>
          </p:cNvSpPr>
          <p:nvPr/>
        </p:nvSpPr>
        <p:spPr>
          <a:xfrm>
            <a:off x="1933164" y="921869"/>
            <a:ext cx="5846060" cy="727764"/>
          </a:xfrm>
          <a:prstGeom prst="rect">
            <a:avLst/>
          </a:prstGeom>
          <a:solidFill>
            <a:schemeClr val="tx2"/>
          </a:solidFill>
          <a:ln>
            <a:solidFill>
              <a:schemeClr val="accent1"/>
            </a:solid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Asymptotically normal MLE.</a:t>
            </a:r>
          </a:p>
          <a:p>
            <a:pPr marL="0" indent="0" algn="just"/>
            <a:r>
              <a:rPr lang="en-GB" sz="1200" dirty="0">
                <a:solidFill>
                  <a:schemeClr val="bg2"/>
                </a:solidFill>
              </a:rPr>
              <a:t>The vector of coefficients "a" follows a multidimensional normal distribution of matrix variance covariance = inverse of the Hessian matrix (matrix of the second derivatives of the likelihood / the coefficients)</a:t>
            </a:r>
          </a:p>
        </p:txBody>
      </p:sp>
      <p:sp>
        <p:nvSpPr>
          <p:cNvPr id="6" name="Google Shape;89;p13">
            <a:extLst>
              <a:ext uri="{FF2B5EF4-FFF2-40B4-BE49-F238E27FC236}">
                <a16:creationId xmlns:a16="http://schemas.microsoft.com/office/drawing/2014/main" id="{CEB642FE-C813-711D-FF00-69DDCB63A15C}"/>
              </a:ext>
            </a:extLst>
          </p:cNvPr>
          <p:cNvSpPr txBox="1">
            <a:spLocks/>
          </p:cNvSpPr>
          <p:nvPr/>
        </p:nvSpPr>
        <p:spPr>
          <a:xfrm>
            <a:off x="3031252" y="1808097"/>
            <a:ext cx="1793231" cy="641676"/>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Matrix of explanatory variables explanatory variables, in the first column the constant</a:t>
            </a:r>
          </a:p>
        </p:txBody>
      </p:sp>
      <p:sp>
        <p:nvSpPr>
          <p:cNvPr id="9" name="Google Shape;89;p13">
            <a:extLst>
              <a:ext uri="{FF2B5EF4-FFF2-40B4-BE49-F238E27FC236}">
                <a16:creationId xmlns:a16="http://schemas.microsoft.com/office/drawing/2014/main" id="{922D4389-3314-C8DB-5B50-DB6909C11D6F}"/>
              </a:ext>
            </a:extLst>
          </p:cNvPr>
          <p:cNvSpPr txBox="1">
            <a:spLocks/>
          </p:cNvSpPr>
          <p:nvPr/>
        </p:nvSpPr>
        <p:spPr>
          <a:xfrm>
            <a:off x="3031253" y="2571750"/>
            <a:ext cx="1684048" cy="641676"/>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Diagonal matrix of size (n x n), formed by the π (1 - π) estimated by the regression</a:t>
            </a:r>
          </a:p>
        </p:txBody>
      </p:sp>
      <p:sp>
        <p:nvSpPr>
          <p:cNvPr id="10" name="Google Shape;89;p13">
            <a:extLst>
              <a:ext uri="{FF2B5EF4-FFF2-40B4-BE49-F238E27FC236}">
                <a16:creationId xmlns:a16="http://schemas.microsoft.com/office/drawing/2014/main" id="{6AA2F21A-A9FC-B87F-8817-48B3A2E501D0}"/>
              </a:ext>
            </a:extLst>
          </p:cNvPr>
          <p:cNvSpPr txBox="1">
            <a:spLocks/>
          </p:cNvSpPr>
          <p:nvPr/>
        </p:nvSpPr>
        <p:spPr>
          <a:xfrm>
            <a:off x="1501254" y="4221631"/>
            <a:ext cx="2483892" cy="75297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It is the co-variance matrix of the estimated coefficients. In particular, on the main diagonal we observe the variance of the coefficients </a:t>
            </a:r>
          </a:p>
        </p:txBody>
      </p:sp>
      <p:sp>
        <p:nvSpPr>
          <p:cNvPr id="17" name="Google Shape;89;p13">
            <a:extLst>
              <a:ext uri="{FF2B5EF4-FFF2-40B4-BE49-F238E27FC236}">
                <a16:creationId xmlns:a16="http://schemas.microsoft.com/office/drawing/2014/main" id="{7651F70B-BCC2-7191-B571-523B82FC64F5}"/>
              </a:ext>
            </a:extLst>
          </p:cNvPr>
          <p:cNvSpPr txBox="1">
            <a:spLocks/>
          </p:cNvSpPr>
          <p:nvPr/>
        </p:nvSpPr>
        <p:spPr>
          <a:xfrm>
            <a:off x="6898942" y="3452882"/>
            <a:ext cx="1248771" cy="232013"/>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dirty="0">
                <a:solidFill>
                  <a:schemeClr val="bg2"/>
                </a:solidFill>
              </a:rPr>
              <a:t>standard deviation</a:t>
            </a:r>
          </a:p>
        </p:txBody>
      </p:sp>
    </p:spTree>
    <p:extLst>
      <p:ext uri="{BB962C8B-B14F-4D97-AF65-F5344CB8AC3E}">
        <p14:creationId xmlns:p14="http://schemas.microsoft.com/office/powerpoint/2010/main" val="37976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296537" y="364364"/>
            <a:ext cx="6550926" cy="567281"/>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GB" sz="2400" dirty="0"/>
              <a:t>Bayes' theorem</a:t>
            </a:r>
            <a:br>
              <a:rPr lang="en-GB" sz="2400" dirty="0"/>
            </a:br>
            <a:r>
              <a:rPr lang="en-GB" sz="1600" dirty="0"/>
              <a:t>Conditional probabilities - We place ourselves in the binary frame Y € {+, -}</a:t>
            </a:r>
            <a:endParaRPr lang="en-GB" sz="2000" dirty="0"/>
          </a:p>
        </p:txBody>
      </p:sp>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pic>
        <p:nvPicPr>
          <p:cNvPr id="6" name="Picture 5" descr="Text&#10;&#10;Description automatically generated">
            <a:extLst>
              <a:ext uri="{FF2B5EF4-FFF2-40B4-BE49-F238E27FC236}">
                <a16:creationId xmlns:a16="http://schemas.microsoft.com/office/drawing/2014/main" id="{617DB632-B4FC-73B2-9BC1-EB10BD0F88B8}"/>
              </a:ext>
            </a:extLst>
          </p:cNvPr>
          <p:cNvPicPr>
            <a:picLocks noChangeAspect="1"/>
          </p:cNvPicPr>
          <p:nvPr/>
        </p:nvPicPr>
        <p:blipFill>
          <a:blip r:embed="rId3"/>
          <a:stretch>
            <a:fillRect/>
          </a:stretch>
        </p:blipFill>
        <p:spPr>
          <a:xfrm>
            <a:off x="1537408" y="1006707"/>
            <a:ext cx="6574382" cy="4108624"/>
          </a:xfrm>
          <a:prstGeom prst="rect">
            <a:avLst/>
          </a:prstGeom>
        </p:spPr>
      </p:pic>
      <p:sp>
        <p:nvSpPr>
          <p:cNvPr id="12" name="Google Shape;89;p13">
            <a:extLst>
              <a:ext uri="{FF2B5EF4-FFF2-40B4-BE49-F238E27FC236}">
                <a16:creationId xmlns:a16="http://schemas.microsoft.com/office/drawing/2014/main" id="{6A077122-1676-08BA-98CE-1BBE63192C2F}"/>
              </a:ext>
            </a:extLst>
          </p:cNvPr>
          <p:cNvSpPr txBox="1">
            <a:spLocks/>
          </p:cNvSpPr>
          <p:nvPr/>
        </p:nvSpPr>
        <p:spPr>
          <a:xfrm>
            <a:off x="1842451" y="1456184"/>
            <a:ext cx="1499116" cy="567281"/>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Estimate the conditional probability P(Y/X)</a:t>
            </a:r>
          </a:p>
        </p:txBody>
      </p:sp>
      <p:sp>
        <p:nvSpPr>
          <p:cNvPr id="18" name="Google Shape;89;p13">
            <a:extLst>
              <a:ext uri="{FF2B5EF4-FFF2-40B4-BE49-F238E27FC236}">
                <a16:creationId xmlns:a16="http://schemas.microsoft.com/office/drawing/2014/main" id="{A38AEDE8-4B1C-1A39-B12C-A806F143D890}"/>
              </a:ext>
            </a:extLst>
          </p:cNvPr>
          <p:cNvSpPr txBox="1">
            <a:spLocks/>
          </p:cNvSpPr>
          <p:nvPr/>
        </p:nvSpPr>
        <p:spPr>
          <a:xfrm>
            <a:off x="1890218" y="4248672"/>
            <a:ext cx="1781030"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This quantity is easy to</a:t>
            </a:r>
          </a:p>
          <a:p>
            <a:pPr marL="0" indent="0"/>
            <a:r>
              <a:rPr lang="en-GB" sz="1000" dirty="0">
                <a:solidFill>
                  <a:schemeClr val="bg2"/>
                </a:solidFill>
              </a:rPr>
              <a:t>estimate from the data</a:t>
            </a:r>
          </a:p>
        </p:txBody>
      </p:sp>
      <p:sp>
        <p:nvSpPr>
          <p:cNvPr id="19" name="Google Shape;89;p13">
            <a:extLst>
              <a:ext uri="{FF2B5EF4-FFF2-40B4-BE49-F238E27FC236}">
                <a16:creationId xmlns:a16="http://schemas.microsoft.com/office/drawing/2014/main" id="{16BD755F-B74E-5D96-36B7-21D9EFC9A8EF}"/>
              </a:ext>
            </a:extLst>
          </p:cNvPr>
          <p:cNvSpPr txBox="1">
            <a:spLocks/>
          </p:cNvSpPr>
          <p:nvPr/>
        </p:nvSpPr>
        <p:spPr>
          <a:xfrm>
            <a:off x="4210337" y="4043957"/>
            <a:ext cx="3964672" cy="1078200"/>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What hypothesis should be introduced to make the estimation of this ratio possible?</a:t>
            </a:r>
          </a:p>
          <a:p>
            <a:pPr marL="0" indent="0"/>
            <a:endParaRPr lang="en-GB" sz="1000" dirty="0">
              <a:solidFill>
                <a:schemeClr val="bg2"/>
              </a:solidFill>
            </a:endParaRPr>
          </a:p>
          <a:p>
            <a:pPr marL="0" indent="0"/>
            <a:r>
              <a:rPr lang="en-GB" sz="1000" dirty="0">
                <a:solidFill>
                  <a:schemeClr val="bg2"/>
                </a:solidFill>
              </a:rPr>
              <a:t>The method is called semi-parametric because no assumptions are made directly on the distribution but on a distribution ratio </a:t>
            </a:r>
            <a:r>
              <a:rPr lang="en-GB" sz="1000" dirty="0">
                <a:solidFill>
                  <a:schemeClr val="bg2"/>
                </a:solidFill>
                <a:sym typeface="Wingdings" panose="05000000000000000000" pitchFamily="2" charset="2"/>
              </a:rPr>
              <a:t></a:t>
            </a:r>
            <a:r>
              <a:rPr lang="en-GB" sz="1000" dirty="0">
                <a:solidFill>
                  <a:schemeClr val="bg2"/>
                </a:solidFill>
              </a:rPr>
              <a:t> the assumption is less restrictive.</a:t>
            </a:r>
          </a:p>
        </p:txBody>
      </p:sp>
      <p:sp>
        <p:nvSpPr>
          <p:cNvPr id="20" name="Google Shape;89;p13">
            <a:extLst>
              <a:ext uri="{FF2B5EF4-FFF2-40B4-BE49-F238E27FC236}">
                <a16:creationId xmlns:a16="http://schemas.microsoft.com/office/drawing/2014/main" id="{0A53A38C-8E3C-67A1-645F-1018274C07B3}"/>
              </a:ext>
            </a:extLst>
          </p:cNvPr>
          <p:cNvSpPr txBox="1">
            <a:spLocks/>
          </p:cNvSpPr>
          <p:nvPr/>
        </p:nvSpPr>
        <p:spPr>
          <a:xfrm>
            <a:off x="5172504" y="3020373"/>
            <a:ext cx="1781030" cy="567281"/>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t>The assignment rule becomes</a:t>
            </a:r>
          </a:p>
          <a:p>
            <a:pPr marL="0" indent="0"/>
            <a:r>
              <a:rPr lang="en-GB" sz="1000" dirty="0"/>
              <a:t>If (this ratio &gt; 1) Then Y = +</a:t>
            </a:r>
          </a:p>
        </p:txBody>
      </p:sp>
      <p:sp>
        <p:nvSpPr>
          <p:cNvPr id="21" name="Google Shape;89;p13">
            <a:extLst>
              <a:ext uri="{FF2B5EF4-FFF2-40B4-BE49-F238E27FC236}">
                <a16:creationId xmlns:a16="http://schemas.microsoft.com/office/drawing/2014/main" id="{D6F52028-A709-F1D9-85FD-4A62E76DFB34}"/>
              </a:ext>
            </a:extLst>
          </p:cNvPr>
          <p:cNvSpPr txBox="1">
            <a:spLocks/>
          </p:cNvSpPr>
          <p:nvPr/>
        </p:nvSpPr>
        <p:spPr>
          <a:xfrm>
            <a:off x="1890218" y="2564271"/>
            <a:ext cx="1499116" cy="410941"/>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dirty="0">
              <a:solidFill>
                <a:schemeClr val="bg2"/>
              </a:solidFill>
            </a:endParaRPr>
          </a:p>
          <a:p>
            <a:pPr marL="0" indent="0"/>
            <a:r>
              <a:rPr lang="en-GB" sz="1000" dirty="0">
                <a:solidFill>
                  <a:schemeClr val="bg2"/>
                </a:solidFill>
              </a:rPr>
              <a:t>In the 2-class case</a:t>
            </a:r>
          </a:p>
        </p:txBody>
      </p:sp>
    </p:spTree>
    <p:extLst>
      <p:ext uri="{BB962C8B-B14F-4D97-AF65-F5344CB8AC3E}">
        <p14:creationId xmlns:p14="http://schemas.microsoft.com/office/powerpoint/2010/main" val="1468308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Wald test</a:t>
            </a:r>
            <a:br>
              <a:rPr lang="en-GB" sz="1600" dirty="0"/>
            </a:br>
            <a:r>
              <a:rPr lang="en-GB" sz="1100" dirty="0"/>
              <a:t>Assessing the significance of a group of "q" variables</a:t>
            </a:r>
            <a:endParaRPr lang="en-GB" sz="1200" dirty="0"/>
          </a:p>
        </p:txBody>
      </p:sp>
      <p:pic>
        <p:nvPicPr>
          <p:cNvPr id="3" name="Picture 2">
            <a:extLst>
              <a:ext uri="{FF2B5EF4-FFF2-40B4-BE49-F238E27FC236}">
                <a16:creationId xmlns:a16="http://schemas.microsoft.com/office/drawing/2014/main" id="{6A9D1269-6F2A-540A-ECDB-8648FB3A8DEE}"/>
              </a:ext>
            </a:extLst>
          </p:cNvPr>
          <p:cNvPicPr>
            <a:picLocks noChangeAspect="1"/>
          </p:cNvPicPr>
          <p:nvPr/>
        </p:nvPicPr>
        <p:blipFill>
          <a:blip r:embed="rId3"/>
          <a:stretch>
            <a:fillRect/>
          </a:stretch>
        </p:blipFill>
        <p:spPr>
          <a:xfrm>
            <a:off x="1578609" y="964153"/>
            <a:ext cx="6418979" cy="4143622"/>
          </a:xfrm>
          <a:prstGeom prst="rect">
            <a:avLst/>
          </a:prstGeom>
        </p:spPr>
      </p:pic>
      <p:sp>
        <p:nvSpPr>
          <p:cNvPr id="7" name="Google Shape;89;p13">
            <a:extLst>
              <a:ext uri="{FF2B5EF4-FFF2-40B4-BE49-F238E27FC236}">
                <a16:creationId xmlns:a16="http://schemas.microsoft.com/office/drawing/2014/main" id="{CF95B056-EABA-E597-6BBF-70685C860ABD}"/>
              </a:ext>
            </a:extLst>
          </p:cNvPr>
          <p:cNvSpPr txBox="1">
            <a:spLocks/>
          </p:cNvSpPr>
          <p:nvPr/>
        </p:nvSpPr>
        <p:spPr>
          <a:xfrm>
            <a:off x="2492165" y="1439305"/>
            <a:ext cx="3301309" cy="396319"/>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The test statistic (Wald) follows a KHI-2 distribution with q degrees of freedom.</a:t>
            </a:r>
          </a:p>
        </p:txBody>
      </p:sp>
      <p:sp>
        <p:nvSpPr>
          <p:cNvPr id="8" name="Google Shape;89;p13">
            <a:extLst>
              <a:ext uri="{FF2B5EF4-FFF2-40B4-BE49-F238E27FC236}">
                <a16:creationId xmlns:a16="http://schemas.microsoft.com/office/drawing/2014/main" id="{33FB79CB-1A8B-58A8-9466-BC951688EE57}"/>
              </a:ext>
            </a:extLst>
          </p:cNvPr>
          <p:cNvSpPr txBox="1">
            <a:spLocks/>
          </p:cNvSpPr>
          <p:nvPr/>
        </p:nvSpPr>
        <p:spPr>
          <a:xfrm>
            <a:off x="3031251" y="2415120"/>
            <a:ext cx="2040341" cy="396319"/>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Sub-matrix of the var-</a:t>
            </a:r>
            <a:r>
              <a:rPr lang="en-GB" sz="1200" dirty="0" err="1">
                <a:solidFill>
                  <a:schemeClr val="bg2"/>
                </a:solidFill>
              </a:rPr>
              <a:t>covar</a:t>
            </a:r>
            <a:r>
              <a:rPr lang="en-GB" sz="1200" dirty="0">
                <a:solidFill>
                  <a:schemeClr val="bg2"/>
                </a:solidFill>
              </a:rPr>
              <a:t> of the q coefficients to be evaluated</a:t>
            </a:r>
          </a:p>
        </p:txBody>
      </p:sp>
      <p:sp>
        <p:nvSpPr>
          <p:cNvPr id="11" name="Google Shape;89;p13">
            <a:extLst>
              <a:ext uri="{FF2B5EF4-FFF2-40B4-BE49-F238E27FC236}">
                <a16:creationId xmlns:a16="http://schemas.microsoft.com/office/drawing/2014/main" id="{44EF3AF3-28C7-6159-DBD1-ECC8CE5D6EB0}"/>
              </a:ext>
            </a:extLst>
          </p:cNvPr>
          <p:cNvSpPr txBox="1">
            <a:spLocks/>
          </p:cNvSpPr>
          <p:nvPr/>
        </p:nvSpPr>
        <p:spPr>
          <a:xfrm>
            <a:off x="5330900" y="2227284"/>
            <a:ext cx="1110843" cy="490774"/>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Sub-vector of q coefficients to be evaluated</a:t>
            </a:r>
          </a:p>
        </p:txBody>
      </p:sp>
      <p:sp>
        <p:nvSpPr>
          <p:cNvPr id="12" name="Google Shape;89;p13">
            <a:extLst>
              <a:ext uri="{FF2B5EF4-FFF2-40B4-BE49-F238E27FC236}">
                <a16:creationId xmlns:a16="http://schemas.microsoft.com/office/drawing/2014/main" id="{44046EC6-B83E-A170-6325-EF4413603914}"/>
              </a:ext>
            </a:extLst>
          </p:cNvPr>
          <p:cNvSpPr txBox="1">
            <a:spLocks/>
          </p:cNvSpPr>
          <p:nvPr/>
        </p:nvSpPr>
        <p:spPr>
          <a:xfrm>
            <a:off x="6441743" y="2029124"/>
            <a:ext cx="1555844" cy="396319"/>
          </a:xfrm>
          <a:prstGeom prst="rect">
            <a:avLst/>
          </a:prstGeom>
          <a:solidFill>
            <a:schemeClr val="tx2"/>
          </a:solid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As a reminder, in our example Heart = f(age, max rate, angina)</a:t>
            </a:r>
          </a:p>
        </p:txBody>
      </p:sp>
      <p:sp>
        <p:nvSpPr>
          <p:cNvPr id="13" name="Google Shape;89;p13">
            <a:extLst>
              <a:ext uri="{FF2B5EF4-FFF2-40B4-BE49-F238E27FC236}">
                <a16:creationId xmlns:a16="http://schemas.microsoft.com/office/drawing/2014/main" id="{C0BECA3C-D9B2-DF9B-2172-AF1C9082309F}"/>
              </a:ext>
            </a:extLst>
          </p:cNvPr>
          <p:cNvSpPr txBox="1">
            <a:spLocks/>
          </p:cNvSpPr>
          <p:nvPr/>
        </p:nvSpPr>
        <p:spPr>
          <a:xfrm>
            <a:off x="1525862" y="2673968"/>
            <a:ext cx="1588516" cy="246654"/>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Ex. test a1 = a2 = 0</a:t>
            </a:r>
          </a:p>
        </p:txBody>
      </p:sp>
      <p:sp>
        <p:nvSpPr>
          <p:cNvPr id="14" name="Google Shape;89;p13">
            <a:extLst>
              <a:ext uri="{FF2B5EF4-FFF2-40B4-BE49-F238E27FC236}">
                <a16:creationId xmlns:a16="http://schemas.microsoft.com/office/drawing/2014/main" id="{87C8E00F-0858-D498-C892-0528E876CB10}"/>
              </a:ext>
            </a:extLst>
          </p:cNvPr>
          <p:cNvSpPr txBox="1">
            <a:spLocks/>
          </p:cNvSpPr>
          <p:nvPr/>
        </p:nvSpPr>
        <p:spPr>
          <a:xfrm>
            <a:off x="1655516" y="3990977"/>
            <a:ext cx="2329630" cy="246654"/>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Calculation of the Wald statistic</a:t>
            </a:r>
          </a:p>
        </p:txBody>
      </p:sp>
      <p:sp>
        <p:nvSpPr>
          <p:cNvPr id="15" name="Google Shape;89;p13">
            <a:extLst>
              <a:ext uri="{FF2B5EF4-FFF2-40B4-BE49-F238E27FC236}">
                <a16:creationId xmlns:a16="http://schemas.microsoft.com/office/drawing/2014/main" id="{A4B1DD05-62E5-DF90-9894-FD47F87A215E}"/>
              </a:ext>
            </a:extLst>
          </p:cNvPr>
          <p:cNvSpPr txBox="1">
            <a:spLocks/>
          </p:cNvSpPr>
          <p:nvPr/>
        </p:nvSpPr>
        <p:spPr>
          <a:xfrm>
            <a:off x="4808148" y="4708479"/>
            <a:ext cx="3544282" cy="399296"/>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The coefficients are not simultaneously significantly different from 0 to 5% </a:t>
            </a:r>
            <a:r>
              <a:rPr lang="en-GB" sz="800" dirty="0">
                <a:solidFill>
                  <a:schemeClr val="bg2"/>
                </a:solidFill>
                <a:sym typeface="Wingdings" panose="05000000000000000000" pitchFamily="2" charset="2"/>
              </a:rPr>
              <a:t></a:t>
            </a:r>
            <a:r>
              <a:rPr lang="en-GB" sz="800" dirty="0">
                <a:solidFill>
                  <a:schemeClr val="bg2"/>
                </a:solidFill>
              </a:rPr>
              <a:t> H0 is compatible with our data</a:t>
            </a:r>
          </a:p>
        </p:txBody>
      </p:sp>
    </p:spTree>
    <p:extLst>
      <p:ext uri="{BB962C8B-B14F-4D97-AF65-F5344CB8AC3E}">
        <p14:creationId xmlns:p14="http://schemas.microsoft.com/office/powerpoint/2010/main" val="1548922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Wald test</a:t>
            </a:r>
            <a:br>
              <a:rPr lang="en-GB" sz="1600" dirty="0"/>
            </a:br>
            <a:r>
              <a:rPr lang="en-GB" sz="1100" dirty="0"/>
              <a:t>Significance of a variable</a:t>
            </a:r>
            <a:endParaRPr lang="en-GB" sz="1200" dirty="0"/>
          </a:p>
        </p:txBody>
      </p:sp>
      <p:pic>
        <p:nvPicPr>
          <p:cNvPr id="4" name="Picture 3" descr="Diagram&#10;&#10;Description automatically generated">
            <a:extLst>
              <a:ext uri="{FF2B5EF4-FFF2-40B4-BE49-F238E27FC236}">
                <a16:creationId xmlns:a16="http://schemas.microsoft.com/office/drawing/2014/main" id="{BCA5346B-E6A2-88BF-5BD4-D5B55B2F66C4}"/>
              </a:ext>
            </a:extLst>
          </p:cNvPr>
          <p:cNvPicPr>
            <a:picLocks noChangeAspect="1"/>
          </p:cNvPicPr>
          <p:nvPr/>
        </p:nvPicPr>
        <p:blipFill>
          <a:blip r:embed="rId3"/>
          <a:stretch>
            <a:fillRect/>
          </a:stretch>
        </p:blipFill>
        <p:spPr>
          <a:xfrm>
            <a:off x="1731642" y="1007885"/>
            <a:ext cx="6184118" cy="4032188"/>
          </a:xfrm>
          <a:prstGeom prst="rect">
            <a:avLst/>
          </a:prstGeom>
        </p:spPr>
      </p:pic>
      <p:sp>
        <p:nvSpPr>
          <p:cNvPr id="5" name="Google Shape;89;p13">
            <a:extLst>
              <a:ext uri="{FF2B5EF4-FFF2-40B4-BE49-F238E27FC236}">
                <a16:creationId xmlns:a16="http://schemas.microsoft.com/office/drawing/2014/main" id="{32D84ECB-481F-7EDA-1534-54082D82CFA7}"/>
              </a:ext>
            </a:extLst>
          </p:cNvPr>
          <p:cNvSpPr txBox="1">
            <a:spLocks/>
          </p:cNvSpPr>
          <p:nvPr/>
        </p:nvSpPr>
        <p:spPr>
          <a:xfrm>
            <a:off x="4823701" y="2373590"/>
            <a:ext cx="3301309" cy="396319"/>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It is the value read on the main diagonal of the var-</a:t>
            </a:r>
            <a:r>
              <a:rPr lang="en-GB" sz="1200" dirty="0" err="1">
                <a:solidFill>
                  <a:schemeClr val="bg2"/>
                </a:solidFill>
              </a:rPr>
              <a:t>covar</a:t>
            </a:r>
            <a:r>
              <a:rPr lang="en-GB" sz="1200" dirty="0">
                <a:solidFill>
                  <a:schemeClr val="bg2"/>
                </a:solidFill>
              </a:rPr>
              <a:t> matrix of the estimated coefficients</a:t>
            </a:r>
          </a:p>
        </p:txBody>
      </p:sp>
      <p:sp>
        <p:nvSpPr>
          <p:cNvPr id="6" name="Google Shape;89;p13">
            <a:extLst>
              <a:ext uri="{FF2B5EF4-FFF2-40B4-BE49-F238E27FC236}">
                <a16:creationId xmlns:a16="http://schemas.microsoft.com/office/drawing/2014/main" id="{74687547-A085-BDF5-4CF0-46BDA30A919E}"/>
              </a:ext>
            </a:extLst>
          </p:cNvPr>
          <p:cNvSpPr txBox="1">
            <a:spLocks/>
          </p:cNvSpPr>
          <p:nvPr/>
        </p:nvSpPr>
        <p:spPr>
          <a:xfrm>
            <a:off x="4655365" y="4746061"/>
            <a:ext cx="3301309" cy="39631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At 5%, the "age" variable is not significant</a:t>
            </a:r>
          </a:p>
        </p:txBody>
      </p:sp>
      <p:sp>
        <p:nvSpPr>
          <p:cNvPr id="9" name="Google Shape;89;p13">
            <a:extLst>
              <a:ext uri="{FF2B5EF4-FFF2-40B4-BE49-F238E27FC236}">
                <a16:creationId xmlns:a16="http://schemas.microsoft.com/office/drawing/2014/main" id="{199506D6-6BFB-06DB-1430-CE6199EE0C3D}"/>
              </a:ext>
            </a:extLst>
          </p:cNvPr>
          <p:cNvSpPr txBox="1">
            <a:spLocks/>
          </p:cNvSpPr>
          <p:nvPr/>
        </p:nvSpPr>
        <p:spPr>
          <a:xfrm>
            <a:off x="1912165" y="2769909"/>
            <a:ext cx="3301309" cy="39631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Ex. test a1 = 0</a:t>
            </a:r>
          </a:p>
        </p:txBody>
      </p:sp>
    </p:spTree>
    <p:extLst>
      <p:ext uri="{BB962C8B-B14F-4D97-AF65-F5344CB8AC3E}">
        <p14:creationId xmlns:p14="http://schemas.microsoft.com/office/powerpoint/2010/main" val="260189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Wald test</a:t>
            </a:r>
            <a:br>
              <a:rPr lang="en-GB" sz="1600" dirty="0"/>
            </a:br>
            <a:r>
              <a:rPr lang="en-GB" sz="1100" dirty="0"/>
              <a:t>Overall significance of the model</a:t>
            </a:r>
            <a:br>
              <a:rPr lang="en-GB" sz="1100" dirty="0"/>
            </a:br>
            <a:endParaRPr lang="en-GB" sz="1200" dirty="0"/>
          </a:p>
        </p:txBody>
      </p:sp>
      <p:pic>
        <p:nvPicPr>
          <p:cNvPr id="3" name="Picture 2" descr="A picture containing graphical user interface&#10;&#10;Description automatically generated">
            <a:extLst>
              <a:ext uri="{FF2B5EF4-FFF2-40B4-BE49-F238E27FC236}">
                <a16:creationId xmlns:a16="http://schemas.microsoft.com/office/drawing/2014/main" id="{0DD25C88-B696-0CB9-0B8D-85948504CCF4}"/>
              </a:ext>
            </a:extLst>
          </p:cNvPr>
          <p:cNvPicPr>
            <a:picLocks noChangeAspect="1"/>
          </p:cNvPicPr>
          <p:nvPr/>
        </p:nvPicPr>
        <p:blipFill>
          <a:blip r:embed="rId3"/>
          <a:stretch>
            <a:fillRect/>
          </a:stretch>
        </p:blipFill>
        <p:spPr>
          <a:xfrm>
            <a:off x="1596715" y="945338"/>
            <a:ext cx="6345277" cy="4095855"/>
          </a:xfrm>
          <a:prstGeom prst="rect">
            <a:avLst/>
          </a:prstGeom>
        </p:spPr>
      </p:pic>
      <p:sp>
        <p:nvSpPr>
          <p:cNvPr id="7" name="Google Shape;89;p13">
            <a:extLst>
              <a:ext uri="{FF2B5EF4-FFF2-40B4-BE49-F238E27FC236}">
                <a16:creationId xmlns:a16="http://schemas.microsoft.com/office/drawing/2014/main" id="{BC55DA04-D597-7407-2B18-DA70BF6C6897}"/>
              </a:ext>
            </a:extLst>
          </p:cNvPr>
          <p:cNvSpPr txBox="1">
            <a:spLocks/>
          </p:cNvSpPr>
          <p:nvPr/>
        </p:nvSpPr>
        <p:spPr>
          <a:xfrm>
            <a:off x="5090986" y="1047645"/>
            <a:ext cx="2374339" cy="396319"/>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Can all the coefficients, except the constant, can they be simultaneously equal to 0 ?</a:t>
            </a:r>
          </a:p>
        </p:txBody>
      </p:sp>
      <p:sp>
        <p:nvSpPr>
          <p:cNvPr id="8" name="Google Shape;89;p13">
            <a:extLst>
              <a:ext uri="{FF2B5EF4-FFF2-40B4-BE49-F238E27FC236}">
                <a16:creationId xmlns:a16="http://schemas.microsoft.com/office/drawing/2014/main" id="{17008A4F-8896-EEC5-18FF-F037A717D3D3}"/>
              </a:ext>
            </a:extLst>
          </p:cNvPr>
          <p:cNvSpPr txBox="1">
            <a:spLocks/>
          </p:cNvSpPr>
          <p:nvPr/>
        </p:nvSpPr>
        <p:spPr>
          <a:xfrm>
            <a:off x="5090986" y="1799482"/>
            <a:ext cx="2374339" cy="396319"/>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Generalization of the q-variable test</a:t>
            </a:r>
          </a:p>
        </p:txBody>
      </p:sp>
      <p:sp>
        <p:nvSpPr>
          <p:cNvPr id="10" name="Google Shape;89;p13">
            <a:extLst>
              <a:ext uri="{FF2B5EF4-FFF2-40B4-BE49-F238E27FC236}">
                <a16:creationId xmlns:a16="http://schemas.microsoft.com/office/drawing/2014/main" id="{126F67A3-827E-F5C6-56C6-CB102AECABE2}"/>
              </a:ext>
            </a:extLst>
          </p:cNvPr>
          <p:cNvSpPr txBox="1">
            <a:spLocks/>
          </p:cNvSpPr>
          <p:nvPr/>
        </p:nvSpPr>
        <p:spPr>
          <a:xfrm>
            <a:off x="5725607" y="4640240"/>
            <a:ext cx="2374339" cy="473726"/>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The model is not globally significant at 5% </a:t>
            </a:r>
            <a:r>
              <a:rPr lang="en-GB" sz="1200" dirty="0">
                <a:solidFill>
                  <a:schemeClr val="bg2"/>
                </a:solidFill>
                <a:sym typeface="Wingdings" panose="05000000000000000000" pitchFamily="2" charset="2"/>
              </a:rPr>
              <a:t></a:t>
            </a:r>
            <a:r>
              <a:rPr lang="en-GB" sz="1200" dirty="0">
                <a:solidFill>
                  <a:schemeClr val="bg2"/>
                </a:solidFill>
              </a:rPr>
              <a:t> H0 is compatible with our data</a:t>
            </a:r>
          </a:p>
        </p:txBody>
      </p:sp>
      <p:sp>
        <p:nvSpPr>
          <p:cNvPr id="11" name="Google Shape;89;p13">
            <a:extLst>
              <a:ext uri="{FF2B5EF4-FFF2-40B4-BE49-F238E27FC236}">
                <a16:creationId xmlns:a16="http://schemas.microsoft.com/office/drawing/2014/main" id="{77E1E26E-D94E-6CFD-2DC6-88040245ABF3}"/>
              </a:ext>
            </a:extLst>
          </p:cNvPr>
          <p:cNvSpPr txBox="1">
            <a:spLocks/>
          </p:cNvSpPr>
          <p:nvPr/>
        </p:nvSpPr>
        <p:spPr>
          <a:xfrm>
            <a:off x="3903816" y="2460823"/>
            <a:ext cx="2374339" cy="396319"/>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a:p>
            <a:pPr marL="0" indent="0" algn="just"/>
            <a:r>
              <a:rPr lang="en-GB" sz="1200" dirty="0">
                <a:solidFill>
                  <a:schemeClr val="bg2"/>
                </a:solidFill>
              </a:rPr>
              <a:t>Inversion of the submatrix</a:t>
            </a:r>
          </a:p>
        </p:txBody>
      </p:sp>
      <p:sp>
        <p:nvSpPr>
          <p:cNvPr id="12" name="Google Shape;89;p13">
            <a:extLst>
              <a:ext uri="{FF2B5EF4-FFF2-40B4-BE49-F238E27FC236}">
                <a16:creationId xmlns:a16="http://schemas.microsoft.com/office/drawing/2014/main" id="{1040898D-1364-3AE0-EF45-2ADD470A3B9F}"/>
              </a:ext>
            </a:extLst>
          </p:cNvPr>
          <p:cNvSpPr txBox="1">
            <a:spLocks/>
          </p:cNvSpPr>
          <p:nvPr/>
        </p:nvSpPr>
        <p:spPr>
          <a:xfrm>
            <a:off x="1430511" y="3751008"/>
            <a:ext cx="1722118" cy="396319"/>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rgbClr val="9D9A12"/>
              </a:solidFill>
            </a:endParaRPr>
          </a:p>
          <a:p>
            <a:pPr marL="0" indent="0" algn="just"/>
            <a:r>
              <a:rPr lang="en-GB" sz="1200" dirty="0">
                <a:solidFill>
                  <a:srgbClr val="9D9A12"/>
                </a:solidFill>
              </a:rPr>
              <a:t>Calculation of the Wald statistic</a:t>
            </a:r>
          </a:p>
        </p:txBody>
      </p:sp>
      <p:sp>
        <p:nvSpPr>
          <p:cNvPr id="15" name="Google Shape;89;p13">
            <a:extLst>
              <a:ext uri="{FF2B5EF4-FFF2-40B4-BE49-F238E27FC236}">
                <a16:creationId xmlns:a16="http://schemas.microsoft.com/office/drawing/2014/main" id="{3A809872-32B1-A028-1679-9C03C316D295}"/>
              </a:ext>
            </a:extLst>
          </p:cNvPr>
          <p:cNvSpPr txBox="1">
            <a:spLocks/>
          </p:cNvSpPr>
          <p:nvPr/>
        </p:nvSpPr>
        <p:spPr>
          <a:xfrm>
            <a:off x="1935482" y="2596946"/>
            <a:ext cx="1476460" cy="396319"/>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a:p>
            <a:pPr marL="0" indent="0" algn="just"/>
            <a:r>
              <a:rPr lang="en-GB" sz="1200" dirty="0">
                <a:solidFill>
                  <a:schemeClr val="bg2"/>
                </a:solidFill>
              </a:rPr>
              <a:t>E.g., Test a1 = a2 = a3 = 0</a:t>
            </a:r>
          </a:p>
        </p:txBody>
      </p:sp>
    </p:spTree>
    <p:extLst>
      <p:ext uri="{BB962C8B-B14F-4D97-AF65-F5344CB8AC3E}">
        <p14:creationId xmlns:p14="http://schemas.microsoft.com/office/powerpoint/2010/main" val="3636662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Wald test</a:t>
            </a:r>
            <a:br>
              <a:rPr lang="en-GB" sz="1600" dirty="0"/>
            </a:br>
            <a:r>
              <a:rPr lang="en-GB" sz="1100" dirty="0"/>
              <a:t>Overall significance of the model</a:t>
            </a:r>
            <a:br>
              <a:rPr lang="en-GB" sz="1100" dirty="0"/>
            </a:br>
            <a:endParaRPr lang="en-GB" sz="1200" dirty="0"/>
          </a:p>
        </p:txBody>
      </p:sp>
      <p:pic>
        <p:nvPicPr>
          <p:cNvPr id="4" name="Picture 3" descr="A screenshot of a computer&#10;&#10;Description automatically generated with medium confidence">
            <a:extLst>
              <a:ext uri="{FF2B5EF4-FFF2-40B4-BE49-F238E27FC236}">
                <a16:creationId xmlns:a16="http://schemas.microsoft.com/office/drawing/2014/main" id="{322A3970-2253-F808-E511-38659B911C40}"/>
              </a:ext>
            </a:extLst>
          </p:cNvPr>
          <p:cNvPicPr>
            <a:picLocks noChangeAspect="1"/>
          </p:cNvPicPr>
          <p:nvPr/>
        </p:nvPicPr>
        <p:blipFill>
          <a:blip r:embed="rId3"/>
          <a:stretch>
            <a:fillRect/>
          </a:stretch>
        </p:blipFill>
        <p:spPr>
          <a:xfrm>
            <a:off x="1538731" y="1153691"/>
            <a:ext cx="6538824" cy="3961533"/>
          </a:xfrm>
          <a:prstGeom prst="rect">
            <a:avLst/>
          </a:prstGeom>
        </p:spPr>
      </p:pic>
      <p:sp>
        <p:nvSpPr>
          <p:cNvPr id="5" name="Google Shape;89;p13">
            <a:extLst>
              <a:ext uri="{FF2B5EF4-FFF2-40B4-BE49-F238E27FC236}">
                <a16:creationId xmlns:a16="http://schemas.microsoft.com/office/drawing/2014/main" id="{90CF022C-89EC-DE92-CB2A-127E8E89DF8B}"/>
              </a:ext>
            </a:extLst>
          </p:cNvPr>
          <p:cNvSpPr txBox="1">
            <a:spLocks/>
          </p:cNvSpPr>
          <p:nvPr/>
        </p:nvSpPr>
        <p:spPr>
          <a:xfrm>
            <a:off x="1635230" y="1292324"/>
            <a:ext cx="4472143" cy="686601"/>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rPr>
              <a:t>Likelihood Ratio Test</a:t>
            </a:r>
          </a:p>
          <a:p>
            <a:pPr marL="0" indent="0" algn="just"/>
            <a:r>
              <a:rPr lang="en-GB" sz="1200" dirty="0">
                <a:solidFill>
                  <a:schemeClr val="bg2"/>
                </a:solidFill>
              </a:rPr>
              <a:t>+ More powerful</a:t>
            </a:r>
          </a:p>
          <a:p>
            <a:pPr marL="0" indent="0" algn="just"/>
            <a:r>
              <a:rPr lang="en-GB" sz="1200" dirty="0">
                <a:solidFill>
                  <a:schemeClr val="bg2"/>
                </a:solidFill>
              </a:rPr>
              <a:t>-- More computationally intensive (rebuild the model each time)</a:t>
            </a:r>
          </a:p>
        </p:txBody>
      </p:sp>
      <p:sp>
        <p:nvSpPr>
          <p:cNvPr id="6" name="Google Shape;89;p13">
            <a:extLst>
              <a:ext uri="{FF2B5EF4-FFF2-40B4-BE49-F238E27FC236}">
                <a16:creationId xmlns:a16="http://schemas.microsoft.com/office/drawing/2014/main" id="{C6B86358-AC29-9BA0-E59E-3DAC3EF739E6}"/>
              </a:ext>
            </a:extLst>
          </p:cNvPr>
          <p:cNvSpPr txBox="1">
            <a:spLocks/>
          </p:cNvSpPr>
          <p:nvPr/>
        </p:nvSpPr>
        <p:spPr>
          <a:xfrm>
            <a:off x="1635229" y="2084970"/>
            <a:ext cx="6362359" cy="136422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rPr>
              <a:t>Wald test</a:t>
            </a:r>
          </a:p>
          <a:p>
            <a:pPr marL="0" indent="0" algn="just"/>
            <a:r>
              <a:rPr lang="en-GB" sz="1200" dirty="0">
                <a:solidFill>
                  <a:schemeClr val="bg2"/>
                </a:solidFill>
              </a:rPr>
              <a:t>-- Less powerful, i.e., more conservative, favours H0</a:t>
            </a:r>
          </a:p>
          <a:p>
            <a:pPr marL="0" indent="0" algn="just"/>
            <a:r>
              <a:rPr lang="en-GB" sz="1200" dirty="0">
                <a:solidFill>
                  <a:schemeClr val="bg2"/>
                </a:solidFill>
              </a:rPr>
              <a:t>-- When the value of the coef. is high, the estimate of the standard deviation is exaggerated, the variable is wrongly eliminated</a:t>
            </a:r>
          </a:p>
          <a:p>
            <a:pPr marL="0" indent="0" algn="just"/>
            <a:r>
              <a:rPr lang="en-GB" sz="1200" dirty="0">
                <a:solidFill>
                  <a:schemeClr val="bg2"/>
                </a:solidFill>
              </a:rPr>
              <a:t>-- Not very good when the numbers are small (as is the case here)</a:t>
            </a:r>
          </a:p>
          <a:p>
            <a:pPr marL="0" indent="0" algn="just"/>
            <a:r>
              <a:rPr lang="en-GB" sz="1200" dirty="0">
                <a:solidFill>
                  <a:schemeClr val="bg2"/>
                </a:solidFill>
              </a:rPr>
              <a:t>+ Less resource intensive (matrix inversion anyway)</a:t>
            </a:r>
          </a:p>
        </p:txBody>
      </p:sp>
      <p:graphicFrame>
        <p:nvGraphicFramePr>
          <p:cNvPr id="9" name="Table 12">
            <a:extLst>
              <a:ext uri="{FF2B5EF4-FFF2-40B4-BE49-F238E27FC236}">
                <a16:creationId xmlns:a16="http://schemas.microsoft.com/office/drawing/2014/main" id="{850D66D2-138B-3337-573F-DA4EE6E8FADE}"/>
              </a:ext>
            </a:extLst>
          </p:cNvPr>
          <p:cNvGraphicFramePr>
            <a:graphicFrameLocks noGrp="1"/>
          </p:cNvGraphicFramePr>
          <p:nvPr>
            <p:extLst>
              <p:ext uri="{D42A27DB-BD31-4B8C-83A1-F6EECF244321}">
                <p14:modId xmlns:p14="http://schemas.microsoft.com/office/powerpoint/2010/main" val="2439643178"/>
              </p:ext>
            </p:extLst>
          </p:nvPr>
        </p:nvGraphicFramePr>
        <p:xfrm>
          <a:off x="1635229" y="3555242"/>
          <a:ext cx="6307767" cy="1485483"/>
        </p:xfrm>
        <a:graphic>
          <a:graphicData uri="http://schemas.openxmlformats.org/drawingml/2006/table">
            <a:tbl>
              <a:tblPr firstRow="1" bandRow="1">
                <a:tableStyleId>{5C22544A-7EE6-4342-B048-85BDC9FD1C3A}</a:tableStyleId>
              </a:tblPr>
              <a:tblGrid>
                <a:gridCol w="2102589">
                  <a:extLst>
                    <a:ext uri="{9D8B030D-6E8A-4147-A177-3AD203B41FA5}">
                      <a16:colId xmlns:a16="http://schemas.microsoft.com/office/drawing/2014/main" val="2796355131"/>
                    </a:ext>
                  </a:extLst>
                </a:gridCol>
                <a:gridCol w="2102589">
                  <a:extLst>
                    <a:ext uri="{9D8B030D-6E8A-4147-A177-3AD203B41FA5}">
                      <a16:colId xmlns:a16="http://schemas.microsoft.com/office/drawing/2014/main" val="2096441523"/>
                    </a:ext>
                  </a:extLst>
                </a:gridCol>
                <a:gridCol w="2102589">
                  <a:extLst>
                    <a:ext uri="{9D8B030D-6E8A-4147-A177-3AD203B41FA5}">
                      <a16:colId xmlns:a16="http://schemas.microsoft.com/office/drawing/2014/main" val="3513385977"/>
                    </a:ext>
                  </a:extLst>
                </a:gridCol>
              </a:tblGrid>
              <a:tr h="323736">
                <a:tc>
                  <a:txBody>
                    <a:bodyPr/>
                    <a:lstStyle/>
                    <a:p>
                      <a:r>
                        <a:rPr lang="en-GB" dirty="0"/>
                        <a:t>Tests at 5%</a:t>
                      </a:r>
                    </a:p>
                  </a:txBody>
                  <a:tcPr/>
                </a:tc>
                <a:tc>
                  <a:txBody>
                    <a:bodyPr/>
                    <a:lstStyle/>
                    <a:p>
                      <a:r>
                        <a:rPr lang="en-GB" dirty="0"/>
                        <a:t>Rapp. Likelihood </a:t>
                      </a:r>
                    </a:p>
                  </a:txBody>
                  <a:tcPr/>
                </a:tc>
                <a:tc>
                  <a:txBody>
                    <a:bodyPr/>
                    <a:lstStyle/>
                    <a:p>
                      <a:r>
                        <a:rPr lang="en-GB" dirty="0" err="1"/>
                        <a:t>Wlad</a:t>
                      </a:r>
                      <a:endParaRPr lang="en-GB" dirty="0"/>
                    </a:p>
                  </a:txBody>
                  <a:tcPr/>
                </a:tc>
                <a:extLst>
                  <a:ext uri="{0D108BD9-81ED-4DB2-BD59-A6C34878D82A}">
                    <a16:rowId xmlns:a16="http://schemas.microsoft.com/office/drawing/2014/main" val="2378652634"/>
                  </a:ext>
                </a:extLst>
              </a:tr>
              <a:tr h="420067">
                <a:tc>
                  <a:txBody>
                    <a:bodyPr/>
                    <a:lstStyle/>
                    <a:p>
                      <a:r>
                        <a:rPr lang="en-GB" dirty="0"/>
                        <a:t>Global Signif. </a:t>
                      </a:r>
                    </a:p>
                  </a:txBody>
                  <a:tcPr/>
                </a:tc>
                <a:tc>
                  <a:txBody>
                    <a:bodyPr/>
                    <a:lstStyle/>
                    <a:p>
                      <a:r>
                        <a:rPr lang="en-GB" sz="1000" dirty="0"/>
                        <a:t>Rejection H0 p-value = 0.049952</a:t>
                      </a:r>
                    </a:p>
                  </a:txBody>
                  <a:tcPr/>
                </a:tc>
                <a:tc>
                  <a:txBody>
                    <a:bodyPr/>
                    <a:lstStyle/>
                    <a:p>
                      <a:r>
                        <a:rPr lang="en-GB" sz="1100" dirty="0"/>
                        <a:t>Accept. H0 p-value = 0.190047</a:t>
                      </a:r>
                    </a:p>
                  </a:txBody>
                  <a:tcPr/>
                </a:tc>
                <a:extLst>
                  <a:ext uri="{0D108BD9-81ED-4DB2-BD59-A6C34878D82A}">
                    <a16:rowId xmlns:a16="http://schemas.microsoft.com/office/drawing/2014/main" val="972271466"/>
                  </a:ext>
                </a:extLst>
              </a:tr>
              <a:tr h="370840">
                <a:tc>
                  <a:txBody>
                    <a:bodyPr/>
                    <a:lstStyle/>
                    <a:p>
                      <a:r>
                        <a:rPr lang="en-GB" dirty="0"/>
                        <a:t>Significance "Age"</a:t>
                      </a:r>
                    </a:p>
                  </a:txBody>
                  <a:tcPr/>
                </a:tc>
                <a:tc>
                  <a:txBody>
                    <a:bodyPr/>
                    <a:lstStyle/>
                    <a:p>
                      <a:r>
                        <a:rPr lang="en-GB" sz="1000" dirty="0"/>
                        <a:t>Accept. H0 p-value = 0.1156</a:t>
                      </a:r>
                    </a:p>
                  </a:txBody>
                  <a:tcPr/>
                </a:tc>
                <a:tc>
                  <a:txBody>
                    <a:bodyPr/>
                    <a:lstStyle/>
                    <a:p>
                      <a:r>
                        <a:rPr lang="en-GB" sz="1000" dirty="0"/>
                        <a:t>Accept. H0 p-value = 0.1805</a:t>
                      </a:r>
                    </a:p>
                  </a:txBody>
                  <a:tcPr/>
                </a:tc>
                <a:extLst>
                  <a:ext uri="{0D108BD9-81ED-4DB2-BD59-A6C34878D82A}">
                    <a16:rowId xmlns:a16="http://schemas.microsoft.com/office/drawing/2014/main" val="2623317235"/>
                  </a:ext>
                </a:extLst>
              </a:tr>
              <a:tr h="370840">
                <a:tc>
                  <a:txBody>
                    <a:bodyPr/>
                    <a:lstStyle/>
                    <a:p>
                      <a:r>
                        <a:rPr lang="en-GB" sz="900" b="1" dirty="0"/>
                        <a:t>Significance of "age and max rate"</a:t>
                      </a:r>
                    </a:p>
                  </a:txBody>
                  <a:tcPr/>
                </a:tc>
                <a:tc>
                  <a:txBody>
                    <a:bodyPr/>
                    <a:lstStyle/>
                    <a:p>
                      <a:r>
                        <a:rPr lang="en-GB" sz="1000" dirty="0"/>
                        <a:t>Accept. H0 p-value = 0.0771</a:t>
                      </a:r>
                    </a:p>
                  </a:txBody>
                  <a:tcPr/>
                </a:tc>
                <a:tc>
                  <a:txBody>
                    <a:bodyPr/>
                    <a:lstStyle/>
                    <a:p>
                      <a:r>
                        <a:rPr lang="en-GB" sz="1000" dirty="0"/>
                        <a:t>Accept. H0 p-value = 0.1454</a:t>
                      </a:r>
                    </a:p>
                  </a:txBody>
                  <a:tcPr/>
                </a:tc>
                <a:extLst>
                  <a:ext uri="{0D108BD9-81ED-4DB2-BD59-A6C34878D82A}">
                    <a16:rowId xmlns:a16="http://schemas.microsoft.com/office/drawing/2014/main" val="2248080533"/>
                  </a:ext>
                </a:extLst>
              </a:tr>
            </a:tbl>
          </a:graphicData>
        </a:graphic>
      </p:graphicFrame>
    </p:spTree>
    <p:extLst>
      <p:ext uri="{BB962C8B-B14F-4D97-AF65-F5344CB8AC3E}">
        <p14:creationId xmlns:p14="http://schemas.microsoft.com/office/powerpoint/2010/main" val="2601101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Reading software results - Tanagra and R</a:t>
            </a:r>
            <a:endParaRPr lang="en-GB" sz="1200" dirty="0"/>
          </a:p>
        </p:txBody>
      </p:sp>
      <p:pic>
        <p:nvPicPr>
          <p:cNvPr id="3" name="Picture 2" descr="Graphical user interface&#10;&#10;Description automatically generated">
            <a:extLst>
              <a:ext uri="{FF2B5EF4-FFF2-40B4-BE49-F238E27FC236}">
                <a16:creationId xmlns:a16="http://schemas.microsoft.com/office/drawing/2014/main" id="{ED7409FE-4EA7-EC7D-D8A7-368A8A34BB38}"/>
              </a:ext>
            </a:extLst>
          </p:cNvPr>
          <p:cNvPicPr>
            <a:picLocks noChangeAspect="1"/>
          </p:cNvPicPr>
          <p:nvPr/>
        </p:nvPicPr>
        <p:blipFill>
          <a:blip r:embed="rId3"/>
          <a:stretch>
            <a:fillRect/>
          </a:stretch>
        </p:blipFill>
        <p:spPr>
          <a:xfrm>
            <a:off x="1853805" y="1013613"/>
            <a:ext cx="6143783" cy="4095855"/>
          </a:xfrm>
          <a:prstGeom prst="rect">
            <a:avLst/>
          </a:prstGeom>
        </p:spPr>
      </p:pic>
      <p:sp>
        <p:nvSpPr>
          <p:cNvPr id="8" name="Google Shape;89;p13">
            <a:extLst>
              <a:ext uri="{FF2B5EF4-FFF2-40B4-BE49-F238E27FC236}">
                <a16:creationId xmlns:a16="http://schemas.microsoft.com/office/drawing/2014/main" id="{753D1097-0676-709D-AAA1-CD750FE3BD2C}"/>
              </a:ext>
            </a:extLst>
          </p:cNvPr>
          <p:cNvSpPr txBox="1">
            <a:spLocks/>
          </p:cNvSpPr>
          <p:nvPr/>
        </p:nvSpPr>
        <p:spPr>
          <a:xfrm>
            <a:off x="3200399" y="1705969"/>
            <a:ext cx="1549021" cy="286603"/>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0" name="Google Shape;89;p13">
            <a:extLst>
              <a:ext uri="{FF2B5EF4-FFF2-40B4-BE49-F238E27FC236}">
                <a16:creationId xmlns:a16="http://schemas.microsoft.com/office/drawing/2014/main" id="{A45EF649-8CB5-A5E6-F73C-DC4FB849C3BB}"/>
              </a:ext>
            </a:extLst>
          </p:cNvPr>
          <p:cNvSpPr txBox="1">
            <a:spLocks/>
          </p:cNvSpPr>
          <p:nvPr/>
        </p:nvSpPr>
        <p:spPr>
          <a:xfrm>
            <a:off x="3540479" y="2303970"/>
            <a:ext cx="949634" cy="138979"/>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1" name="Google Shape;89;p13">
            <a:extLst>
              <a:ext uri="{FF2B5EF4-FFF2-40B4-BE49-F238E27FC236}">
                <a16:creationId xmlns:a16="http://schemas.microsoft.com/office/drawing/2014/main" id="{F21E32AA-ECF1-D684-6BFC-B0A9784DF41B}"/>
              </a:ext>
            </a:extLst>
          </p:cNvPr>
          <p:cNvSpPr txBox="1">
            <a:spLocks/>
          </p:cNvSpPr>
          <p:nvPr/>
        </p:nvSpPr>
        <p:spPr>
          <a:xfrm>
            <a:off x="3356233" y="2741069"/>
            <a:ext cx="1161175" cy="281910"/>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2" name="Google Shape;89;p13">
            <a:extLst>
              <a:ext uri="{FF2B5EF4-FFF2-40B4-BE49-F238E27FC236}">
                <a16:creationId xmlns:a16="http://schemas.microsoft.com/office/drawing/2014/main" id="{2451ADBA-1379-1482-3E80-A33B59415028}"/>
              </a:ext>
            </a:extLst>
          </p:cNvPr>
          <p:cNvSpPr txBox="1">
            <a:spLocks/>
          </p:cNvSpPr>
          <p:nvPr/>
        </p:nvSpPr>
        <p:spPr>
          <a:xfrm>
            <a:off x="3439236" y="3503977"/>
            <a:ext cx="641445" cy="133151"/>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200" dirty="0">
              <a:solidFill>
                <a:schemeClr val="bg2"/>
              </a:solidFill>
            </a:endParaRPr>
          </a:p>
        </p:txBody>
      </p:sp>
      <p:sp>
        <p:nvSpPr>
          <p:cNvPr id="13" name="Google Shape;89;p13">
            <a:extLst>
              <a:ext uri="{FF2B5EF4-FFF2-40B4-BE49-F238E27FC236}">
                <a16:creationId xmlns:a16="http://schemas.microsoft.com/office/drawing/2014/main" id="{30D0E0B2-89FD-CE24-4010-5F36D73C24B0}"/>
              </a:ext>
            </a:extLst>
          </p:cNvPr>
          <p:cNvSpPr txBox="1">
            <a:spLocks/>
          </p:cNvSpPr>
          <p:nvPr/>
        </p:nvSpPr>
        <p:spPr>
          <a:xfrm>
            <a:off x="3198776" y="1651626"/>
            <a:ext cx="1633040" cy="298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600" dirty="0">
                <a:solidFill>
                  <a:schemeClr val="bg2"/>
                </a:solidFill>
              </a:rPr>
              <a:t>Deviance of the model reduced to the</a:t>
            </a:r>
          </a:p>
          <a:p>
            <a:pPr marL="0" indent="0" algn="just"/>
            <a:r>
              <a:rPr lang="en-GB" sz="600" dirty="0">
                <a:solidFill>
                  <a:schemeClr val="bg2"/>
                </a:solidFill>
              </a:rPr>
              <a:t>constant alone</a:t>
            </a:r>
          </a:p>
        </p:txBody>
      </p:sp>
      <p:sp>
        <p:nvSpPr>
          <p:cNvPr id="14" name="Google Shape;89;p13">
            <a:extLst>
              <a:ext uri="{FF2B5EF4-FFF2-40B4-BE49-F238E27FC236}">
                <a16:creationId xmlns:a16="http://schemas.microsoft.com/office/drawing/2014/main" id="{87F62BCA-FD6A-7F03-4EBF-3AD775571EB8}"/>
              </a:ext>
            </a:extLst>
          </p:cNvPr>
          <p:cNvSpPr txBox="1">
            <a:spLocks/>
          </p:cNvSpPr>
          <p:nvPr/>
        </p:nvSpPr>
        <p:spPr>
          <a:xfrm>
            <a:off x="3540479" y="2229626"/>
            <a:ext cx="1633040" cy="298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600" dirty="0">
                <a:solidFill>
                  <a:schemeClr val="bg2"/>
                </a:solidFill>
              </a:rPr>
              <a:t>Deviance of the model</a:t>
            </a:r>
          </a:p>
        </p:txBody>
      </p:sp>
      <p:sp>
        <p:nvSpPr>
          <p:cNvPr id="15" name="Google Shape;89;p13">
            <a:extLst>
              <a:ext uri="{FF2B5EF4-FFF2-40B4-BE49-F238E27FC236}">
                <a16:creationId xmlns:a16="http://schemas.microsoft.com/office/drawing/2014/main" id="{B5AECC6E-0CAF-AF62-AC9F-9F066B90DF27}"/>
              </a:ext>
            </a:extLst>
          </p:cNvPr>
          <p:cNvSpPr txBox="1">
            <a:spLocks/>
          </p:cNvSpPr>
          <p:nvPr/>
        </p:nvSpPr>
        <p:spPr>
          <a:xfrm>
            <a:off x="3292656" y="2725492"/>
            <a:ext cx="1633040" cy="406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KHI-2 of the likelihood ratio</a:t>
            </a:r>
          </a:p>
        </p:txBody>
      </p:sp>
      <p:sp>
        <p:nvSpPr>
          <p:cNvPr id="16" name="Google Shape;89;p13">
            <a:extLst>
              <a:ext uri="{FF2B5EF4-FFF2-40B4-BE49-F238E27FC236}">
                <a16:creationId xmlns:a16="http://schemas.microsoft.com/office/drawing/2014/main" id="{857DF8BD-4349-3421-AAE2-31AF0FF3B3E7}"/>
              </a:ext>
            </a:extLst>
          </p:cNvPr>
          <p:cNvSpPr txBox="1">
            <a:spLocks/>
          </p:cNvSpPr>
          <p:nvPr/>
        </p:nvSpPr>
        <p:spPr>
          <a:xfrm>
            <a:off x="3439236" y="3412270"/>
            <a:ext cx="1633040" cy="406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Pseudo-R²</a:t>
            </a:r>
          </a:p>
        </p:txBody>
      </p:sp>
    </p:spTree>
    <p:extLst>
      <p:ext uri="{BB962C8B-B14F-4D97-AF65-F5344CB8AC3E}">
        <p14:creationId xmlns:p14="http://schemas.microsoft.com/office/powerpoint/2010/main" val="2728175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dirty="0"/>
              <a:t>reading and interpretation of coefficients</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8400"/>
            <a:ext cx="4400064"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What makes logistic regression successful</a:t>
            </a:r>
            <a:endParaRPr lang="en-GB" sz="1400" dirty="0">
              <a:solidFill>
                <a:schemeClr val="bg2"/>
              </a:solidFill>
            </a:endParaRPr>
          </a:p>
        </p:txBody>
      </p:sp>
      <p:pic>
        <p:nvPicPr>
          <p:cNvPr id="4" name="Picture 3" descr="A picture containing vector graphics&#10;&#10;Description automatically generated">
            <a:extLst>
              <a:ext uri="{FF2B5EF4-FFF2-40B4-BE49-F238E27FC236}">
                <a16:creationId xmlns:a16="http://schemas.microsoft.com/office/drawing/2014/main" id="{4472DE48-8800-7785-3D29-0EC328849690}"/>
              </a:ext>
            </a:extLst>
          </p:cNvPr>
          <p:cNvPicPr>
            <a:picLocks noChangeAspect="1"/>
          </p:cNvPicPr>
          <p:nvPr/>
        </p:nvPicPr>
        <p:blipFill>
          <a:blip r:embed="rId4"/>
          <a:stretch>
            <a:fillRect/>
          </a:stretch>
        </p:blipFill>
        <p:spPr>
          <a:xfrm>
            <a:off x="1854126" y="2381534"/>
            <a:ext cx="2594191" cy="2594191"/>
          </a:xfrm>
          <a:prstGeom prst="rect">
            <a:avLst/>
          </a:prstGeom>
        </p:spPr>
      </p:pic>
      <p:pic>
        <p:nvPicPr>
          <p:cNvPr id="8" name="Picture 7" descr="A picture containing text, queen, vector graphics, sign&#10;&#10;Description automatically generated">
            <a:extLst>
              <a:ext uri="{FF2B5EF4-FFF2-40B4-BE49-F238E27FC236}">
                <a16:creationId xmlns:a16="http://schemas.microsoft.com/office/drawing/2014/main" id="{B6C209E4-E5BC-DD76-D8EA-9C12AB1D63DB}"/>
              </a:ext>
            </a:extLst>
          </p:cNvPr>
          <p:cNvPicPr>
            <a:picLocks noChangeAspect="1"/>
          </p:cNvPicPr>
          <p:nvPr/>
        </p:nvPicPr>
        <p:blipFill>
          <a:blip r:embed="rId5"/>
          <a:stretch>
            <a:fillRect/>
          </a:stretch>
        </p:blipFill>
        <p:spPr>
          <a:xfrm rot="19744203">
            <a:off x="4873114" y="2564725"/>
            <a:ext cx="1627894" cy="1627894"/>
          </a:xfrm>
          <a:prstGeom prst="rect">
            <a:avLst/>
          </a:prstGeom>
        </p:spPr>
      </p:pic>
    </p:spTree>
    <p:extLst>
      <p:ext uri="{BB962C8B-B14F-4D97-AF65-F5344CB8AC3E}">
        <p14:creationId xmlns:p14="http://schemas.microsoft.com/office/powerpoint/2010/main" val="650528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Relative risk, Odds, Odds-Ratio</a:t>
            </a:r>
            <a:br>
              <a:rPr lang="en-GB" sz="1600" dirty="0"/>
            </a:br>
            <a:r>
              <a:rPr lang="en-GB" sz="1100" dirty="0"/>
              <a:t>Why choose the Odds-Ratio?</a:t>
            </a:r>
            <a:br>
              <a:rPr lang="en-GB" sz="1100" dirty="0"/>
            </a:br>
            <a:endParaRPr lang="en-GB" sz="1200" dirty="0"/>
          </a:p>
        </p:txBody>
      </p:sp>
      <p:pic>
        <p:nvPicPr>
          <p:cNvPr id="14" name="Picture 13" descr="Graphical user interface&#10;&#10;Description automatically generated">
            <a:extLst>
              <a:ext uri="{FF2B5EF4-FFF2-40B4-BE49-F238E27FC236}">
                <a16:creationId xmlns:a16="http://schemas.microsoft.com/office/drawing/2014/main" id="{8C4F4FDE-7FBE-EDA7-4498-2BD3F14CB675}"/>
              </a:ext>
            </a:extLst>
          </p:cNvPr>
          <p:cNvPicPr>
            <a:picLocks noChangeAspect="1"/>
          </p:cNvPicPr>
          <p:nvPr/>
        </p:nvPicPr>
        <p:blipFill>
          <a:blip r:embed="rId3"/>
          <a:stretch>
            <a:fillRect/>
          </a:stretch>
        </p:blipFill>
        <p:spPr>
          <a:xfrm>
            <a:off x="1480782" y="914349"/>
            <a:ext cx="6592650" cy="4092520"/>
          </a:xfrm>
          <a:prstGeom prst="rect">
            <a:avLst/>
          </a:prstGeom>
        </p:spPr>
      </p:pic>
      <p:sp>
        <p:nvSpPr>
          <p:cNvPr id="15" name="Google Shape;89;p13">
            <a:extLst>
              <a:ext uri="{FF2B5EF4-FFF2-40B4-BE49-F238E27FC236}">
                <a16:creationId xmlns:a16="http://schemas.microsoft.com/office/drawing/2014/main" id="{7CEBF1CE-41BE-352A-6FC4-D0F4C10FF1D9}"/>
              </a:ext>
            </a:extLst>
          </p:cNvPr>
          <p:cNvSpPr txBox="1">
            <a:spLocks/>
          </p:cNvSpPr>
          <p:nvPr/>
        </p:nvSpPr>
        <p:spPr>
          <a:xfrm>
            <a:off x="1710107" y="986739"/>
            <a:ext cx="2698120" cy="80111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When p+ (prevalence) is very small, OR ~ RR.</a:t>
            </a:r>
          </a:p>
          <a:p>
            <a:pPr marL="0" indent="0" algn="just"/>
            <a:r>
              <a:rPr lang="en-GB" sz="1000" dirty="0">
                <a:solidFill>
                  <a:schemeClr val="bg2"/>
                </a:solidFill>
                <a:sym typeface="Wingdings" panose="05000000000000000000" pitchFamily="2" charset="2"/>
              </a:rPr>
              <a:t></a:t>
            </a:r>
            <a:r>
              <a:rPr lang="en-GB" sz="1000" dirty="0">
                <a:solidFill>
                  <a:schemeClr val="bg2"/>
                </a:solidFill>
              </a:rPr>
              <a:t> Almost always, one or the other is the same thing.</a:t>
            </a:r>
          </a:p>
        </p:txBody>
      </p:sp>
      <p:sp>
        <p:nvSpPr>
          <p:cNvPr id="16" name="Google Shape;89;p13">
            <a:extLst>
              <a:ext uri="{FF2B5EF4-FFF2-40B4-BE49-F238E27FC236}">
                <a16:creationId xmlns:a16="http://schemas.microsoft.com/office/drawing/2014/main" id="{470A8192-557F-C46D-A773-2364FB5F266E}"/>
              </a:ext>
            </a:extLst>
          </p:cNvPr>
          <p:cNvSpPr txBox="1">
            <a:spLocks/>
          </p:cNvSpPr>
          <p:nvPr/>
        </p:nvSpPr>
        <p:spPr>
          <a:xfrm>
            <a:off x="2081284" y="2355081"/>
            <a:ext cx="3869139" cy="5314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3"/>
                </a:solidFill>
              </a:rPr>
              <a:t>BUT the odds ratio is invariant to the sampling mode</a:t>
            </a:r>
          </a:p>
        </p:txBody>
      </p:sp>
      <p:sp>
        <p:nvSpPr>
          <p:cNvPr id="17" name="Google Shape;89;p13">
            <a:extLst>
              <a:ext uri="{FF2B5EF4-FFF2-40B4-BE49-F238E27FC236}">
                <a16:creationId xmlns:a16="http://schemas.microsoft.com/office/drawing/2014/main" id="{6559958D-BCB5-B05C-C09F-5FED4B3AFB5B}"/>
              </a:ext>
            </a:extLst>
          </p:cNvPr>
          <p:cNvSpPr txBox="1">
            <a:spLocks/>
          </p:cNvSpPr>
          <p:nvPr/>
        </p:nvSpPr>
        <p:spPr>
          <a:xfrm>
            <a:off x="5736196" y="3071090"/>
            <a:ext cx="2773183" cy="531420"/>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Often a wishful thinking: random draw with equal probabilities in the population. Random sample.</a:t>
            </a:r>
          </a:p>
        </p:txBody>
      </p:sp>
      <p:sp>
        <p:nvSpPr>
          <p:cNvPr id="18" name="Google Shape;89;p13">
            <a:extLst>
              <a:ext uri="{FF2B5EF4-FFF2-40B4-BE49-F238E27FC236}">
                <a16:creationId xmlns:a16="http://schemas.microsoft.com/office/drawing/2014/main" id="{B27D1917-2AF0-790B-4845-BAF86134411E}"/>
              </a:ext>
            </a:extLst>
          </p:cNvPr>
          <p:cNvSpPr txBox="1">
            <a:spLocks/>
          </p:cNvSpPr>
          <p:nvPr/>
        </p:nvSpPr>
        <p:spPr>
          <a:xfrm>
            <a:off x="5790787" y="3963440"/>
            <a:ext cx="2773183" cy="881515"/>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Often practiced: we choose the number of positives and negatives and negatives, and we sample randomly in each group randomly in each group</a:t>
            </a:r>
          </a:p>
          <a:p>
            <a:pPr marL="0" indent="0" algn="just"/>
            <a:endParaRPr lang="en-GB" sz="1200" dirty="0">
              <a:solidFill>
                <a:schemeClr val="bg2"/>
              </a:solidFill>
            </a:endParaRPr>
          </a:p>
          <a:p>
            <a:pPr marL="0" indent="0" algn="just"/>
            <a:r>
              <a:rPr lang="en-GB" sz="1200" b="1" dirty="0">
                <a:solidFill>
                  <a:schemeClr val="bg2"/>
                </a:solidFill>
                <a:sym typeface="Wingdings" panose="05000000000000000000" pitchFamily="2" charset="2"/>
              </a:rPr>
              <a:t></a:t>
            </a:r>
            <a:r>
              <a:rPr lang="en-GB" sz="1200" b="1" dirty="0">
                <a:solidFill>
                  <a:schemeClr val="bg2"/>
                </a:solidFill>
              </a:rPr>
              <a:t> the RB remains unchanged</a:t>
            </a:r>
          </a:p>
        </p:txBody>
      </p:sp>
      <p:sp>
        <p:nvSpPr>
          <p:cNvPr id="19" name="Google Shape;89;p13">
            <a:extLst>
              <a:ext uri="{FF2B5EF4-FFF2-40B4-BE49-F238E27FC236}">
                <a16:creationId xmlns:a16="http://schemas.microsoft.com/office/drawing/2014/main" id="{A81AAE64-897C-DAAF-08BA-A1BC452BEFF9}"/>
              </a:ext>
            </a:extLst>
          </p:cNvPr>
          <p:cNvSpPr txBox="1">
            <a:spLocks/>
          </p:cNvSpPr>
          <p:nvPr/>
        </p:nvSpPr>
        <p:spPr>
          <a:xfrm>
            <a:off x="1624084" y="2811439"/>
            <a:ext cx="2067635" cy="320214"/>
          </a:xfrm>
          <a:prstGeom prst="rect">
            <a:avLst/>
          </a:prstGeom>
          <a:solidFill>
            <a:srgbClr val="FFFF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b="1" dirty="0">
                <a:solidFill>
                  <a:schemeClr val="bg2"/>
                </a:solidFill>
              </a:rPr>
              <a:t>Random draw</a:t>
            </a:r>
          </a:p>
        </p:txBody>
      </p:sp>
      <p:sp>
        <p:nvSpPr>
          <p:cNvPr id="20" name="Google Shape;89;p13">
            <a:extLst>
              <a:ext uri="{FF2B5EF4-FFF2-40B4-BE49-F238E27FC236}">
                <a16:creationId xmlns:a16="http://schemas.microsoft.com/office/drawing/2014/main" id="{D948ACED-C50E-1747-B18E-8B906835816C}"/>
              </a:ext>
            </a:extLst>
          </p:cNvPr>
          <p:cNvSpPr txBox="1">
            <a:spLocks/>
          </p:cNvSpPr>
          <p:nvPr/>
        </p:nvSpPr>
        <p:spPr>
          <a:xfrm>
            <a:off x="1624083" y="3937379"/>
            <a:ext cx="2067635" cy="232012"/>
          </a:xfrm>
          <a:prstGeom prst="rect">
            <a:avLst/>
          </a:prstGeom>
          <a:solidFill>
            <a:srgbClr val="FFFF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800" b="1" dirty="0">
                <a:solidFill>
                  <a:schemeClr val="bg2"/>
                </a:solidFill>
              </a:rPr>
              <a:t>Retrospective draw (almost) balanced</a:t>
            </a:r>
          </a:p>
        </p:txBody>
      </p:sp>
    </p:spTree>
    <p:extLst>
      <p:ext uri="{BB962C8B-B14F-4D97-AF65-F5344CB8AC3E}">
        <p14:creationId xmlns:p14="http://schemas.microsoft.com/office/powerpoint/2010/main" val="3625156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0BCA872-7B3B-F5AD-6B18-61EB23C3D486}"/>
              </a:ext>
            </a:extLst>
          </p:cNvPr>
          <p:cNvPicPr>
            <a:picLocks noChangeAspect="1"/>
          </p:cNvPicPr>
          <p:nvPr/>
        </p:nvPicPr>
        <p:blipFill>
          <a:blip r:embed="rId3"/>
          <a:stretch>
            <a:fillRect/>
          </a:stretch>
        </p:blipFill>
        <p:spPr>
          <a:xfrm>
            <a:off x="2110658" y="1030248"/>
            <a:ext cx="6013198" cy="3961716"/>
          </a:xfrm>
          <a:prstGeom prst="rect">
            <a:avLst/>
          </a:prstGeom>
        </p:spPr>
      </p:pic>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4" name="Google Shape;89;p13">
            <a:extLst>
              <a:ext uri="{FF2B5EF4-FFF2-40B4-BE49-F238E27FC236}">
                <a16:creationId xmlns:a16="http://schemas.microsoft.com/office/drawing/2014/main" id="{34D9F924-4C25-B159-C5B0-109F80CCF8AE}"/>
              </a:ext>
            </a:extLst>
          </p:cNvPr>
          <p:cNvSpPr txBox="1">
            <a:spLocks/>
          </p:cNvSpPr>
          <p:nvPr/>
        </p:nvSpPr>
        <p:spPr>
          <a:xfrm>
            <a:off x="1671640" y="4911475"/>
            <a:ext cx="3118724" cy="226908"/>
          </a:xfrm>
          <a:prstGeom prst="rect">
            <a:avLst/>
          </a:prstGeom>
          <a:solidFill>
            <a:schemeClr val="tx2"/>
          </a:solidFill>
          <a:ln>
            <a:noFill/>
          </a:ln>
        </p:spPr>
        <p:txBody>
          <a:bodyPr spcFirstLastPara="1" wrap="square" lIns="91425" tIns="91425" rIns="91425" bIns="91425" anchor="t" anchorCtr="0">
            <a:normAutofit fontScale="3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5" name="Google Shape;89;p13">
            <a:extLst>
              <a:ext uri="{FF2B5EF4-FFF2-40B4-BE49-F238E27FC236}">
                <a16:creationId xmlns:a16="http://schemas.microsoft.com/office/drawing/2014/main" id="{A621E88D-FB80-7F00-B11A-6C92F97A1084}"/>
              </a:ext>
            </a:extLst>
          </p:cNvPr>
          <p:cNvSpPr txBox="1">
            <a:spLocks/>
          </p:cNvSpPr>
          <p:nvPr/>
        </p:nvSpPr>
        <p:spPr>
          <a:xfrm>
            <a:off x="1897039" y="1161965"/>
            <a:ext cx="1333963"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tx1">
                    <a:lumMod val="75000"/>
                  </a:schemeClr>
                </a:solidFill>
              </a:rPr>
              <a:t>Calculation on a table of contingency table</a:t>
            </a:r>
          </a:p>
        </p:txBody>
      </p:sp>
      <p:sp>
        <p:nvSpPr>
          <p:cNvPr id="6" name="Google Shape;89;p13">
            <a:extLst>
              <a:ext uri="{FF2B5EF4-FFF2-40B4-BE49-F238E27FC236}">
                <a16:creationId xmlns:a16="http://schemas.microsoft.com/office/drawing/2014/main" id="{C2EEE494-FEEC-B29E-FA16-34255ED1EB1D}"/>
              </a:ext>
            </a:extLst>
          </p:cNvPr>
          <p:cNvSpPr txBox="1">
            <a:spLocks/>
          </p:cNvSpPr>
          <p:nvPr/>
        </p:nvSpPr>
        <p:spPr>
          <a:xfrm>
            <a:off x="1871778" y="4024542"/>
            <a:ext cx="1333963"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tx1">
                    <a:lumMod val="75000"/>
                  </a:schemeClr>
                </a:solidFill>
              </a:rPr>
              <a:t>Confidence interval of odds ratio (e.g., at 5%)</a:t>
            </a:r>
          </a:p>
        </p:txBody>
      </p:sp>
      <p:sp>
        <p:nvSpPr>
          <p:cNvPr id="7" name="Google Shape;89;p13">
            <a:extLst>
              <a:ext uri="{FF2B5EF4-FFF2-40B4-BE49-F238E27FC236}">
                <a16:creationId xmlns:a16="http://schemas.microsoft.com/office/drawing/2014/main" id="{39E1A44E-682B-6849-A371-585771DB41D4}"/>
              </a:ext>
            </a:extLst>
          </p:cNvPr>
          <p:cNvSpPr txBox="1">
            <a:spLocks/>
          </p:cNvSpPr>
          <p:nvPr/>
        </p:nvSpPr>
        <p:spPr>
          <a:xfrm>
            <a:off x="1897039" y="2167211"/>
            <a:ext cx="1333963"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tx1">
                    <a:lumMod val="75000"/>
                  </a:schemeClr>
                </a:solidFill>
              </a:rPr>
              <a:t>Logistic regression heart = f(angina)</a:t>
            </a:r>
          </a:p>
        </p:txBody>
      </p:sp>
      <p:sp>
        <p:nvSpPr>
          <p:cNvPr id="8" name="Google Shape;89;p13">
            <a:extLst>
              <a:ext uri="{FF2B5EF4-FFF2-40B4-BE49-F238E27FC236}">
                <a16:creationId xmlns:a16="http://schemas.microsoft.com/office/drawing/2014/main" id="{21B3A99E-67B7-8495-C2F8-D4FE53701D46}"/>
              </a:ext>
            </a:extLst>
          </p:cNvPr>
          <p:cNvSpPr txBox="1">
            <a:spLocks/>
          </p:cNvSpPr>
          <p:nvPr/>
        </p:nvSpPr>
        <p:spPr>
          <a:xfrm>
            <a:off x="3231002" y="3563240"/>
            <a:ext cx="3810480" cy="418295"/>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t>From the confidence interval of the coefficient (asymptotic normality) We can deduce the confidence interval of the odds ratio</a:t>
            </a:r>
          </a:p>
        </p:txBody>
      </p:sp>
      <p:sp>
        <p:nvSpPr>
          <p:cNvPr id="9" name="Google Shape;89;p13">
            <a:extLst>
              <a:ext uri="{FF2B5EF4-FFF2-40B4-BE49-F238E27FC236}">
                <a16:creationId xmlns:a16="http://schemas.microsoft.com/office/drawing/2014/main" id="{06135753-AC0B-8D73-CE96-B660AFE81B4E}"/>
              </a:ext>
            </a:extLst>
          </p:cNvPr>
          <p:cNvSpPr txBox="1">
            <a:spLocks/>
          </p:cNvSpPr>
          <p:nvPr/>
        </p:nvSpPr>
        <p:spPr>
          <a:xfrm>
            <a:off x="4739842" y="4606634"/>
            <a:ext cx="3810480" cy="531748"/>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If the interval contains the value "1", this indicates that the influence of the factor on the factor on the dependent variable is not significant at the chosen risk level.</a:t>
            </a:r>
          </a:p>
        </p:txBody>
      </p:sp>
      <p:sp>
        <p:nvSpPr>
          <p:cNvPr id="10" name="Google Shape;89;p13">
            <a:extLst>
              <a:ext uri="{FF2B5EF4-FFF2-40B4-BE49-F238E27FC236}">
                <a16:creationId xmlns:a16="http://schemas.microsoft.com/office/drawing/2014/main" id="{B3DAF7B7-2A49-0DA6-412D-6A7CBEFE03A9}"/>
              </a:ext>
            </a:extLst>
          </p:cNvPr>
          <p:cNvSpPr txBox="1">
            <a:spLocks/>
          </p:cNvSpPr>
          <p:nvPr/>
        </p:nvSpPr>
        <p:spPr>
          <a:xfrm>
            <a:off x="6084146" y="2206557"/>
            <a:ext cx="2623125" cy="877971"/>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The coefficient of the Reg.Log. is interpreted as the logarithm of the odds ratio. </a:t>
            </a:r>
          </a:p>
          <a:p>
            <a:pPr marL="0" indent="0" algn="just"/>
            <a:r>
              <a:rPr lang="en-GB" sz="1000" dirty="0">
                <a:solidFill>
                  <a:schemeClr val="bg2"/>
                </a:solidFill>
                <a:sym typeface="Wingdings" panose="05000000000000000000" pitchFamily="2" charset="2"/>
              </a:rPr>
              <a:t></a:t>
            </a:r>
            <a:r>
              <a:rPr lang="en-GB" sz="1000" dirty="0">
                <a:solidFill>
                  <a:schemeClr val="bg2"/>
                </a:solidFill>
              </a:rPr>
              <a:t> The incremental risk introduced by each explanatory factor can be measured directly (1/0 variable).</a:t>
            </a:r>
          </a:p>
        </p:txBody>
      </p:sp>
      <p:sp>
        <p:nvSpPr>
          <p:cNvPr id="11" name="Google Shape;89;p13">
            <a:extLst>
              <a:ext uri="{FF2B5EF4-FFF2-40B4-BE49-F238E27FC236}">
                <a16:creationId xmlns:a16="http://schemas.microsoft.com/office/drawing/2014/main" id="{1B0694FD-6CEA-F464-066C-A0698B515F73}"/>
              </a:ext>
            </a:extLst>
          </p:cNvPr>
          <p:cNvSpPr txBox="1">
            <a:spLocks/>
          </p:cNvSpPr>
          <p:nvPr/>
        </p:nvSpPr>
        <p:spPr>
          <a:xfrm>
            <a:off x="3311686" y="879575"/>
            <a:ext cx="1669748" cy="320214"/>
          </a:xfrm>
          <a:prstGeom prst="rect">
            <a:avLst/>
          </a:prstGeom>
          <a:solidFill>
            <a:srgbClr val="FFFF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b="1" dirty="0">
                <a:solidFill>
                  <a:schemeClr val="bg2"/>
                </a:solidFill>
              </a:rPr>
              <a:t>Random draw</a:t>
            </a:r>
          </a:p>
        </p:txBody>
      </p:sp>
      <p:sp>
        <p:nvSpPr>
          <p:cNvPr id="86" name="Google Shape;86;p13"/>
          <p:cNvSpPr txBox="1">
            <a:spLocks noGrp="1"/>
          </p:cNvSpPr>
          <p:nvPr>
            <p:ph type="ctrTitle"/>
          </p:nvPr>
        </p:nvSpPr>
        <p:spPr>
          <a:xfrm>
            <a:off x="1146412" y="484442"/>
            <a:ext cx="6851176" cy="463999"/>
          </a:xfrm>
          <a:prstGeom prst="rect">
            <a:avLst/>
          </a:prstGeom>
          <a:solidFill>
            <a:schemeClr val="tx2"/>
          </a:solidFill>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Odds-ratio</a:t>
            </a:r>
            <a:br>
              <a:rPr lang="en-GB" sz="1600" dirty="0"/>
            </a:br>
            <a:r>
              <a:rPr lang="en-GB" sz="1100" dirty="0"/>
              <a:t>What does this have to do with logistic regression?</a:t>
            </a:r>
            <a:br>
              <a:rPr lang="en-GB" sz="1100" dirty="0"/>
            </a:br>
            <a:endParaRPr lang="en-GB" sz="1200" dirty="0"/>
          </a:p>
        </p:txBody>
      </p:sp>
    </p:spTree>
    <p:extLst>
      <p:ext uri="{BB962C8B-B14F-4D97-AF65-F5344CB8AC3E}">
        <p14:creationId xmlns:p14="http://schemas.microsoft.com/office/powerpoint/2010/main" val="645524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Odds-Ratio</a:t>
            </a:r>
            <a:br>
              <a:rPr lang="en-GB" sz="1600" dirty="0"/>
            </a:br>
            <a:r>
              <a:rPr lang="en-GB" sz="1100" dirty="0"/>
              <a:t>Partial OR and OR of continuous variables</a:t>
            </a:r>
            <a:endParaRPr lang="en-GB" sz="1200" dirty="0"/>
          </a:p>
        </p:txBody>
      </p:sp>
      <p:pic>
        <p:nvPicPr>
          <p:cNvPr id="3" name="Picture 2" descr="Text&#10;&#10;Description automatically generated">
            <a:extLst>
              <a:ext uri="{FF2B5EF4-FFF2-40B4-BE49-F238E27FC236}">
                <a16:creationId xmlns:a16="http://schemas.microsoft.com/office/drawing/2014/main" id="{43BB02E1-A619-48BB-2CDB-A5D548540F5C}"/>
              </a:ext>
            </a:extLst>
          </p:cNvPr>
          <p:cNvPicPr>
            <a:picLocks noChangeAspect="1"/>
          </p:cNvPicPr>
          <p:nvPr/>
        </p:nvPicPr>
        <p:blipFill>
          <a:blip r:embed="rId3"/>
          <a:stretch>
            <a:fillRect/>
          </a:stretch>
        </p:blipFill>
        <p:spPr>
          <a:xfrm>
            <a:off x="1416522" y="1047200"/>
            <a:ext cx="6851177" cy="3928427"/>
          </a:xfrm>
          <a:prstGeom prst="rect">
            <a:avLst/>
          </a:prstGeom>
        </p:spPr>
      </p:pic>
      <p:sp>
        <p:nvSpPr>
          <p:cNvPr id="4" name="Google Shape;89;p13">
            <a:extLst>
              <a:ext uri="{FF2B5EF4-FFF2-40B4-BE49-F238E27FC236}">
                <a16:creationId xmlns:a16="http://schemas.microsoft.com/office/drawing/2014/main" id="{942F0721-94CB-83C7-9ADF-54E3D09CBAD1}"/>
              </a:ext>
            </a:extLst>
          </p:cNvPr>
          <p:cNvSpPr txBox="1">
            <a:spLocks/>
          </p:cNvSpPr>
          <p:nvPr/>
        </p:nvSpPr>
        <p:spPr>
          <a:xfrm>
            <a:off x="5408649" y="1323832"/>
            <a:ext cx="2859049" cy="2190389"/>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For quantitative variables, the coefficient is read as the logarithm of the OR following the increase of one unit of the unit increase in the explanatory variable.</a:t>
            </a:r>
          </a:p>
          <a:p>
            <a:pPr marL="0" indent="0" algn="just"/>
            <a:endParaRPr lang="en-GB" sz="1000" dirty="0">
              <a:solidFill>
                <a:schemeClr val="bg2"/>
              </a:solidFill>
            </a:endParaRPr>
          </a:p>
          <a:p>
            <a:pPr marL="0" indent="0" algn="just"/>
            <a:r>
              <a:rPr lang="en-GB" sz="1000" dirty="0">
                <a:solidFill>
                  <a:schemeClr val="bg2"/>
                </a:solidFill>
                <a:sym typeface="Wingdings" panose="05000000000000000000" pitchFamily="2" charset="2"/>
              </a:rPr>
              <a:t></a:t>
            </a:r>
            <a:r>
              <a:rPr lang="en-GB" sz="1000" dirty="0">
                <a:solidFill>
                  <a:schemeClr val="bg2"/>
                </a:solidFill>
              </a:rPr>
              <a:t> here, strangely, the increase in age by one year, if we control for angina and max rate, will reduce the risk of reduce the risk of the presence of disease OR = EXP(- 0.126)=0.88</a:t>
            </a:r>
          </a:p>
          <a:p>
            <a:pPr marL="0" indent="0" algn="just"/>
            <a:endParaRPr lang="en-GB" sz="1000" dirty="0">
              <a:solidFill>
                <a:schemeClr val="bg2"/>
              </a:solidFill>
            </a:endParaRPr>
          </a:p>
          <a:p>
            <a:pPr marL="0" indent="0" algn="just"/>
            <a:r>
              <a:rPr lang="en-GB" sz="1000" dirty="0">
                <a:solidFill>
                  <a:schemeClr val="bg2"/>
                </a:solidFill>
                <a:sym typeface="Wingdings" panose="05000000000000000000" pitchFamily="2" charset="2"/>
              </a:rPr>
              <a:t></a:t>
            </a:r>
            <a:r>
              <a:rPr lang="en-GB" sz="1000" dirty="0">
                <a:solidFill>
                  <a:schemeClr val="bg2"/>
                </a:solidFill>
              </a:rPr>
              <a:t> To temper this conclusion, it should be noted that the variable is not variable is not significant, even at 10% (collinearity? Too small a number?)</a:t>
            </a:r>
          </a:p>
        </p:txBody>
      </p:sp>
      <p:sp>
        <p:nvSpPr>
          <p:cNvPr id="7" name="Google Shape;89;p13">
            <a:extLst>
              <a:ext uri="{FF2B5EF4-FFF2-40B4-BE49-F238E27FC236}">
                <a16:creationId xmlns:a16="http://schemas.microsoft.com/office/drawing/2014/main" id="{D7CA2995-7A6F-C9AA-3B28-FA8A888FAF5C}"/>
              </a:ext>
            </a:extLst>
          </p:cNvPr>
          <p:cNvSpPr txBox="1">
            <a:spLocks/>
          </p:cNvSpPr>
          <p:nvPr/>
        </p:nvSpPr>
        <p:spPr>
          <a:xfrm>
            <a:off x="5360881" y="4107900"/>
            <a:ext cx="2859049" cy="70451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9D9A12"/>
                </a:solidFill>
              </a:rPr>
              <a:t>It is still better to work on files with files with higher numbers in real studies! real studies!!!</a:t>
            </a:r>
          </a:p>
        </p:txBody>
      </p:sp>
      <p:sp>
        <p:nvSpPr>
          <p:cNvPr id="8" name="Google Shape;89;p13">
            <a:extLst>
              <a:ext uri="{FF2B5EF4-FFF2-40B4-BE49-F238E27FC236}">
                <a16:creationId xmlns:a16="http://schemas.microsoft.com/office/drawing/2014/main" id="{6EE841E1-D71E-FF59-059D-1EE848E045EF}"/>
              </a:ext>
            </a:extLst>
          </p:cNvPr>
          <p:cNvSpPr txBox="1">
            <a:spLocks/>
          </p:cNvSpPr>
          <p:nvPr/>
        </p:nvSpPr>
        <p:spPr>
          <a:xfrm>
            <a:off x="1498565" y="3514222"/>
            <a:ext cx="2859049" cy="113284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With fixed max rate and age (or after removing the effect of max rate and age), the rate and age), the OR of the angina variable is EXP(1.779)~5.92 </a:t>
            </a:r>
          </a:p>
          <a:p>
            <a:pPr marL="0" indent="0" algn="just"/>
            <a:endParaRPr lang="en-GB" sz="1000" dirty="0">
              <a:solidFill>
                <a:schemeClr val="bg2"/>
              </a:solidFill>
            </a:endParaRPr>
          </a:p>
          <a:p>
            <a:pPr marL="0" indent="0" algn="just"/>
            <a:r>
              <a:rPr lang="en-GB" sz="1000" dirty="0">
                <a:solidFill>
                  <a:schemeClr val="bg2"/>
                </a:solidFill>
                <a:sym typeface="Wingdings" panose="05000000000000000000" pitchFamily="2" charset="2"/>
              </a:rPr>
              <a:t></a:t>
            </a:r>
            <a:r>
              <a:rPr lang="en-GB" sz="1000" dirty="0">
                <a:solidFill>
                  <a:schemeClr val="bg2"/>
                </a:solidFill>
              </a:rPr>
              <a:t> The same idea as the partial correlation.</a:t>
            </a:r>
          </a:p>
        </p:txBody>
      </p:sp>
      <p:sp>
        <p:nvSpPr>
          <p:cNvPr id="9" name="Google Shape;89;p13">
            <a:extLst>
              <a:ext uri="{FF2B5EF4-FFF2-40B4-BE49-F238E27FC236}">
                <a16:creationId xmlns:a16="http://schemas.microsoft.com/office/drawing/2014/main" id="{3A9A25A0-BB20-B604-415D-6BC20B39E981}"/>
              </a:ext>
            </a:extLst>
          </p:cNvPr>
          <p:cNvSpPr txBox="1">
            <a:spLocks/>
          </p:cNvSpPr>
          <p:nvPr/>
        </p:nvSpPr>
        <p:spPr>
          <a:xfrm>
            <a:off x="1579029" y="1127316"/>
            <a:ext cx="2859048" cy="42482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Equation with all variables</a:t>
            </a:r>
          </a:p>
        </p:txBody>
      </p:sp>
    </p:spTree>
    <p:extLst>
      <p:ext uri="{BB962C8B-B14F-4D97-AF65-F5344CB8AC3E}">
        <p14:creationId xmlns:p14="http://schemas.microsoft.com/office/powerpoint/2010/main" val="634515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Odds-Ratio</a:t>
            </a:r>
            <a:br>
              <a:rPr lang="en-GB" sz="1600" dirty="0"/>
            </a:br>
            <a:r>
              <a:rPr lang="en-GB" sz="1100" dirty="0"/>
              <a:t>Going beyond Odds-Ratios - Reading in terms of probability differentials</a:t>
            </a:r>
            <a:endParaRPr lang="en-GB" sz="1200" dirty="0"/>
          </a:p>
        </p:txBody>
      </p:sp>
      <p:pic>
        <p:nvPicPr>
          <p:cNvPr id="5" name="Picture 4" descr="A screenshot of a computer&#10;&#10;Description automatically generated with medium confidence">
            <a:extLst>
              <a:ext uri="{FF2B5EF4-FFF2-40B4-BE49-F238E27FC236}">
                <a16:creationId xmlns:a16="http://schemas.microsoft.com/office/drawing/2014/main" id="{EFBF9BB2-26CA-8C71-F0E3-66462DCEA330}"/>
              </a:ext>
            </a:extLst>
          </p:cNvPr>
          <p:cNvPicPr>
            <a:picLocks noChangeAspect="1"/>
          </p:cNvPicPr>
          <p:nvPr/>
        </p:nvPicPr>
        <p:blipFill>
          <a:blip r:embed="rId3"/>
          <a:stretch>
            <a:fillRect/>
          </a:stretch>
        </p:blipFill>
        <p:spPr>
          <a:xfrm>
            <a:off x="1446662" y="1208145"/>
            <a:ext cx="6903705" cy="3982600"/>
          </a:xfrm>
          <a:prstGeom prst="rect">
            <a:avLst/>
          </a:prstGeom>
        </p:spPr>
      </p:pic>
      <p:sp>
        <p:nvSpPr>
          <p:cNvPr id="6" name="Google Shape;89;p13">
            <a:extLst>
              <a:ext uri="{FF2B5EF4-FFF2-40B4-BE49-F238E27FC236}">
                <a16:creationId xmlns:a16="http://schemas.microsoft.com/office/drawing/2014/main" id="{5CF42A8F-B26E-6FDE-FA46-899635F388D6}"/>
              </a:ext>
            </a:extLst>
          </p:cNvPr>
          <p:cNvSpPr txBox="1">
            <a:spLocks/>
          </p:cNvSpPr>
          <p:nvPr/>
        </p:nvSpPr>
        <p:spPr>
          <a:xfrm>
            <a:off x="4683894" y="1347003"/>
            <a:ext cx="3753912" cy="108912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P(heart = presence / angina = 0) = 3/15 = 0.2</a:t>
            </a:r>
          </a:p>
          <a:p>
            <a:pPr marL="0" indent="0" algn="just"/>
            <a:r>
              <a:rPr lang="en-GB" sz="1200" dirty="0">
                <a:solidFill>
                  <a:schemeClr val="bg2"/>
                </a:solidFill>
              </a:rPr>
              <a:t>P(heart = presence / angina = 1) = 3/5 = 0.6</a:t>
            </a:r>
          </a:p>
          <a:p>
            <a:pPr marL="0" indent="0" algn="just"/>
            <a:r>
              <a:rPr lang="en-GB" sz="1200" dirty="0">
                <a:solidFill>
                  <a:schemeClr val="bg2"/>
                </a:solidFill>
                <a:sym typeface="Wingdings" panose="05000000000000000000" pitchFamily="2" charset="2"/>
              </a:rPr>
              <a:t></a:t>
            </a:r>
            <a:r>
              <a:rPr lang="en-GB" sz="1200" dirty="0">
                <a:solidFill>
                  <a:schemeClr val="bg2"/>
                </a:solidFill>
              </a:rPr>
              <a:t> When "angina = 1", the probability of the presence of the disease increases by (0.6 - 0.2 ) = </a:t>
            </a:r>
            <a:r>
              <a:rPr lang="en-GB" sz="1200" dirty="0">
                <a:solidFill>
                  <a:srgbClr val="C00000"/>
                </a:solidFill>
              </a:rPr>
              <a:t>0.4</a:t>
            </a:r>
          </a:p>
        </p:txBody>
      </p:sp>
      <p:sp>
        <p:nvSpPr>
          <p:cNvPr id="10" name="Google Shape;89;p13">
            <a:extLst>
              <a:ext uri="{FF2B5EF4-FFF2-40B4-BE49-F238E27FC236}">
                <a16:creationId xmlns:a16="http://schemas.microsoft.com/office/drawing/2014/main" id="{7B680E2D-92A3-0ADA-6D12-830865D0BA11}"/>
              </a:ext>
            </a:extLst>
          </p:cNvPr>
          <p:cNvSpPr txBox="1">
            <a:spLocks/>
          </p:cNvSpPr>
          <p:nvPr/>
        </p:nvSpPr>
        <p:spPr>
          <a:xfrm>
            <a:off x="2489938" y="3268874"/>
            <a:ext cx="4497716" cy="57297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400" b="1" dirty="0">
                <a:solidFill>
                  <a:schemeClr val="accent5"/>
                </a:solidFill>
              </a:rPr>
              <a:t>How to obtain this result with logistic regression?</a:t>
            </a:r>
          </a:p>
        </p:txBody>
      </p:sp>
      <p:sp>
        <p:nvSpPr>
          <p:cNvPr id="12" name="Google Shape;89;p13">
            <a:extLst>
              <a:ext uri="{FF2B5EF4-FFF2-40B4-BE49-F238E27FC236}">
                <a16:creationId xmlns:a16="http://schemas.microsoft.com/office/drawing/2014/main" id="{53D9B211-35B5-D984-8908-65175310132B}"/>
              </a:ext>
            </a:extLst>
          </p:cNvPr>
          <p:cNvSpPr txBox="1">
            <a:spLocks/>
          </p:cNvSpPr>
          <p:nvPr/>
        </p:nvSpPr>
        <p:spPr>
          <a:xfrm>
            <a:off x="4462038" y="3773841"/>
            <a:ext cx="3568891" cy="108912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P(heart = + / angina = 0) = 1/(1+EXP[-(-1.386)]) = 0.2</a:t>
            </a:r>
          </a:p>
          <a:p>
            <a:pPr marL="0" indent="0" algn="just"/>
            <a:r>
              <a:rPr lang="en-GB" sz="1000" dirty="0">
                <a:solidFill>
                  <a:schemeClr val="bg2"/>
                </a:solidFill>
              </a:rPr>
              <a:t>P(heart = + / angina = 1) = 1/(1+EXP[-(-1.386+1.792)]) = 0.6</a:t>
            </a:r>
          </a:p>
          <a:p>
            <a:pPr marL="0" indent="0" algn="just"/>
            <a:endParaRPr lang="en-GB" sz="1000" dirty="0">
              <a:solidFill>
                <a:schemeClr val="bg2"/>
              </a:solidFill>
              <a:sym typeface="Wingdings" panose="05000000000000000000" pitchFamily="2" charset="2"/>
            </a:endParaRPr>
          </a:p>
          <a:p>
            <a:pPr marL="0" indent="0" algn="just"/>
            <a:r>
              <a:rPr lang="en-GB" sz="1000" dirty="0">
                <a:solidFill>
                  <a:schemeClr val="bg2"/>
                </a:solidFill>
                <a:sym typeface="Wingdings" panose="05000000000000000000" pitchFamily="2" charset="2"/>
              </a:rPr>
              <a:t></a:t>
            </a:r>
            <a:r>
              <a:rPr lang="en-GB" sz="1000" dirty="0">
                <a:solidFill>
                  <a:schemeClr val="bg2"/>
                </a:solidFill>
              </a:rPr>
              <a:t> When "angina = 1", the probability of the presence of the disease increases by (0.6 - 0.2 ) = </a:t>
            </a:r>
            <a:r>
              <a:rPr lang="en-GB" sz="1000" dirty="0">
                <a:solidFill>
                  <a:srgbClr val="C00000"/>
                </a:solidFill>
              </a:rPr>
              <a:t>0.4</a:t>
            </a:r>
          </a:p>
        </p:txBody>
      </p:sp>
    </p:spTree>
    <p:extLst>
      <p:ext uri="{BB962C8B-B14F-4D97-AF65-F5344CB8AC3E}">
        <p14:creationId xmlns:p14="http://schemas.microsoft.com/office/powerpoint/2010/main" val="250245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589964" y="364364"/>
            <a:ext cx="5964072" cy="567281"/>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400" dirty="0"/>
              <a:t>Basic assumption of logistic regression</a:t>
            </a:r>
            <a:endParaRPr lang="en-GB" sz="2000" dirty="0"/>
          </a:p>
        </p:txBody>
      </p:sp>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pic>
        <p:nvPicPr>
          <p:cNvPr id="3" name="Picture 2" descr="Text&#10;&#10;Description automatically generated">
            <a:extLst>
              <a:ext uri="{FF2B5EF4-FFF2-40B4-BE49-F238E27FC236}">
                <a16:creationId xmlns:a16="http://schemas.microsoft.com/office/drawing/2014/main" id="{66446CD6-E583-E2CE-91D2-15610074D9E7}"/>
              </a:ext>
            </a:extLst>
          </p:cNvPr>
          <p:cNvPicPr>
            <a:picLocks noChangeAspect="1"/>
          </p:cNvPicPr>
          <p:nvPr/>
        </p:nvPicPr>
        <p:blipFill>
          <a:blip r:embed="rId3"/>
          <a:stretch>
            <a:fillRect/>
          </a:stretch>
        </p:blipFill>
        <p:spPr>
          <a:xfrm>
            <a:off x="1625520" y="1033991"/>
            <a:ext cx="5892959" cy="3949837"/>
          </a:xfrm>
          <a:prstGeom prst="rect">
            <a:avLst/>
          </a:prstGeom>
        </p:spPr>
      </p:pic>
      <p:sp>
        <p:nvSpPr>
          <p:cNvPr id="4" name="Google Shape;89;p13">
            <a:extLst>
              <a:ext uri="{FF2B5EF4-FFF2-40B4-BE49-F238E27FC236}">
                <a16:creationId xmlns:a16="http://schemas.microsoft.com/office/drawing/2014/main" id="{F93621CF-DD69-A1F3-2547-EC4C906D6B52}"/>
              </a:ext>
            </a:extLst>
          </p:cNvPr>
          <p:cNvSpPr txBox="1">
            <a:spLocks/>
          </p:cNvSpPr>
          <p:nvPr/>
        </p:nvSpPr>
        <p:spPr>
          <a:xfrm>
            <a:off x="2436127" y="2043051"/>
            <a:ext cx="3923729" cy="1573606"/>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200" dirty="0">
                <a:solidFill>
                  <a:schemeClr val="bg2"/>
                </a:solidFill>
              </a:rPr>
              <a:t>This hypothesis covers a very large class of distributions</a:t>
            </a:r>
          </a:p>
          <a:p>
            <a:pPr marL="0" indent="0"/>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Normal law (idem Discriminant analysis)</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Exponential law</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Discrete laws</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Gamma, Beta, Poisson law</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Mixture of binary (0/1) and numerical explanatory variables</a:t>
            </a:r>
          </a:p>
        </p:txBody>
      </p:sp>
      <p:sp>
        <p:nvSpPr>
          <p:cNvPr id="8" name="Google Shape;89;p13">
            <a:extLst>
              <a:ext uri="{FF2B5EF4-FFF2-40B4-BE49-F238E27FC236}">
                <a16:creationId xmlns:a16="http://schemas.microsoft.com/office/drawing/2014/main" id="{D3A05AB0-C85B-DB28-53C3-DD2CB8BCCCDA}"/>
              </a:ext>
            </a:extLst>
          </p:cNvPr>
          <p:cNvSpPr txBox="1">
            <a:spLocks/>
          </p:cNvSpPr>
          <p:nvPr/>
        </p:nvSpPr>
        <p:spPr>
          <a:xfrm>
            <a:off x="2306472" y="4039736"/>
            <a:ext cx="4769892" cy="94409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1. Theoretically broader scope than Discriminant Analysis</a:t>
            </a:r>
          </a:p>
          <a:p>
            <a:pPr marL="0" indent="0"/>
            <a:endParaRPr lang="en-GB" sz="1000" dirty="0">
              <a:solidFill>
                <a:schemeClr val="bg2"/>
              </a:solidFill>
            </a:endParaRPr>
          </a:p>
          <a:p>
            <a:pPr marL="0" indent="0"/>
            <a:r>
              <a:rPr lang="en-GB" sz="1000" dirty="0">
                <a:solidFill>
                  <a:schemeClr val="bg2"/>
                </a:solidFill>
              </a:rPr>
              <a:t>2. Its capacity to process and propose an interpretation of the coefficients for  </a:t>
            </a:r>
            <a:br>
              <a:rPr lang="en-GB" sz="1000" dirty="0">
                <a:solidFill>
                  <a:schemeClr val="bg2"/>
                </a:solidFill>
              </a:rPr>
            </a:br>
            <a:r>
              <a:rPr lang="en-GB" sz="1000" dirty="0">
                <a:solidFill>
                  <a:schemeClr val="bg2"/>
                </a:solidFill>
              </a:rPr>
              <a:t>    binary explanatory variables is very interesting</a:t>
            </a:r>
          </a:p>
        </p:txBody>
      </p:sp>
      <p:sp>
        <p:nvSpPr>
          <p:cNvPr id="9" name="Google Shape;89;p13">
            <a:extLst>
              <a:ext uri="{FF2B5EF4-FFF2-40B4-BE49-F238E27FC236}">
                <a16:creationId xmlns:a16="http://schemas.microsoft.com/office/drawing/2014/main" id="{92B1E3B1-67E9-F375-8013-D4C1DCB2AD67}"/>
              </a:ext>
            </a:extLst>
          </p:cNvPr>
          <p:cNvSpPr txBox="1">
            <a:spLocks/>
          </p:cNvSpPr>
          <p:nvPr/>
        </p:nvSpPr>
        <p:spPr>
          <a:xfrm rot="16200000">
            <a:off x="1521228" y="4052987"/>
            <a:ext cx="1003208"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200" dirty="0">
                <a:solidFill>
                  <a:schemeClr val="accent5"/>
                </a:solidFill>
              </a:rPr>
              <a:t>Morality</a:t>
            </a:r>
          </a:p>
        </p:txBody>
      </p:sp>
    </p:spTree>
    <p:extLst>
      <p:ext uri="{BB962C8B-B14F-4D97-AF65-F5344CB8AC3E}">
        <p14:creationId xmlns:p14="http://schemas.microsoft.com/office/powerpoint/2010/main" val="604382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Treatment of categorical explanatory variables</a:t>
            </a:r>
            <a:br>
              <a:rPr lang="en-GB" sz="1600" dirty="0"/>
            </a:br>
            <a:r>
              <a:rPr lang="en-GB" sz="1100" dirty="0"/>
              <a:t>With more than 2 modalities</a:t>
            </a:r>
            <a:endParaRPr lang="en-GB" sz="1200" dirty="0"/>
          </a:p>
        </p:txBody>
      </p:sp>
      <p:pic>
        <p:nvPicPr>
          <p:cNvPr id="3" name="Picture 2" descr="Graphical user interface&#10;&#10;Description automatically generated">
            <a:extLst>
              <a:ext uri="{FF2B5EF4-FFF2-40B4-BE49-F238E27FC236}">
                <a16:creationId xmlns:a16="http://schemas.microsoft.com/office/drawing/2014/main" id="{B3D9720E-F363-2A95-CBCF-DF898BD5C239}"/>
              </a:ext>
            </a:extLst>
          </p:cNvPr>
          <p:cNvPicPr>
            <a:picLocks noChangeAspect="1"/>
          </p:cNvPicPr>
          <p:nvPr/>
        </p:nvPicPr>
        <p:blipFill>
          <a:blip r:embed="rId3"/>
          <a:stretch>
            <a:fillRect/>
          </a:stretch>
        </p:blipFill>
        <p:spPr>
          <a:xfrm>
            <a:off x="2149522" y="855710"/>
            <a:ext cx="5729918" cy="4131471"/>
          </a:xfrm>
          <a:prstGeom prst="rect">
            <a:avLst/>
          </a:prstGeom>
        </p:spPr>
      </p:pic>
      <p:sp>
        <p:nvSpPr>
          <p:cNvPr id="4" name="Google Shape;89;p13">
            <a:extLst>
              <a:ext uri="{FF2B5EF4-FFF2-40B4-BE49-F238E27FC236}">
                <a16:creationId xmlns:a16="http://schemas.microsoft.com/office/drawing/2014/main" id="{2637419F-DE03-9CD5-8E79-0FACDE2B333E}"/>
              </a:ext>
            </a:extLst>
          </p:cNvPr>
          <p:cNvSpPr txBox="1">
            <a:spLocks/>
          </p:cNvSpPr>
          <p:nvPr/>
        </p:nvSpPr>
        <p:spPr>
          <a:xfrm>
            <a:off x="6207600" y="830630"/>
            <a:ext cx="1899170" cy="434030"/>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We use another file with 209 obs. here.</a:t>
            </a:r>
            <a:endParaRPr lang="en-GB" sz="1200" dirty="0">
              <a:solidFill>
                <a:srgbClr val="C00000"/>
              </a:solidFill>
            </a:endParaRPr>
          </a:p>
        </p:txBody>
      </p:sp>
      <p:sp>
        <p:nvSpPr>
          <p:cNvPr id="7" name="Google Shape;89;p13">
            <a:extLst>
              <a:ext uri="{FF2B5EF4-FFF2-40B4-BE49-F238E27FC236}">
                <a16:creationId xmlns:a16="http://schemas.microsoft.com/office/drawing/2014/main" id="{854FE7CB-C0F2-2F5F-0C50-687C61DDF23D}"/>
              </a:ext>
            </a:extLst>
          </p:cNvPr>
          <p:cNvSpPr txBox="1">
            <a:spLocks/>
          </p:cNvSpPr>
          <p:nvPr/>
        </p:nvSpPr>
        <p:spPr>
          <a:xfrm>
            <a:off x="1726442" y="1428382"/>
            <a:ext cx="2932135" cy="1143368"/>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What happens when the explanatory variable is nominal with (K&gt;2) modalities?</a:t>
            </a:r>
          </a:p>
          <a:p>
            <a:pPr marL="0" indent="0" algn="just"/>
            <a:endParaRPr lang="en-GB" sz="1200" dirty="0">
              <a:solidFill>
                <a:schemeClr val="bg2"/>
              </a:solidFill>
            </a:endParaRPr>
          </a:p>
          <a:p>
            <a:pPr marL="0" indent="0" algn="just"/>
            <a:r>
              <a:rPr lang="en-GB" sz="1200" dirty="0">
                <a:solidFill>
                  <a:schemeClr val="bg2"/>
                </a:solidFill>
                <a:sym typeface="Wingdings" panose="05000000000000000000" pitchFamily="2" charset="2"/>
              </a:rPr>
              <a:t></a:t>
            </a:r>
            <a:r>
              <a:rPr lang="en-GB" sz="1200" dirty="0">
                <a:solidFill>
                  <a:schemeClr val="bg2"/>
                </a:solidFill>
              </a:rPr>
              <a:t> In the contingency table, we take a reference modality, and we calculate the modality, and we calculate the odds-ratio with respect to this modality. with respect to this modality.</a:t>
            </a:r>
          </a:p>
          <a:p>
            <a:pPr marL="0" indent="0" algn="just"/>
            <a:endParaRPr lang="en-GB" sz="1200" dirty="0">
              <a:solidFill>
                <a:schemeClr val="bg2"/>
              </a:solidFill>
              <a:sym typeface="Wingdings" panose="05000000000000000000" pitchFamily="2" charset="2"/>
            </a:endParaRPr>
          </a:p>
          <a:p>
            <a:pPr marL="0" indent="0" algn="just"/>
            <a:r>
              <a:rPr lang="en-GB" sz="1200" dirty="0">
                <a:solidFill>
                  <a:schemeClr val="bg2"/>
                </a:solidFill>
                <a:sym typeface="Wingdings" panose="05000000000000000000" pitchFamily="2" charset="2"/>
              </a:rPr>
              <a:t></a:t>
            </a:r>
            <a:r>
              <a:rPr lang="en-GB" sz="1200" dirty="0">
                <a:solidFill>
                  <a:schemeClr val="bg2"/>
                </a:solidFill>
              </a:rPr>
              <a:t> We treat (K- 1) 2 x 2 tables.</a:t>
            </a:r>
            <a:endParaRPr lang="en-GB" sz="1200" dirty="0">
              <a:solidFill>
                <a:srgbClr val="C00000"/>
              </a:solidFill>
            </a:endParaRPr>
          </a:p>
        </p:txBody>
      </p:sp>
      <p:sp>
        <p:nvSpPr>
          <p:cNvPr id="8" name="Google Shape;89;p13">
            <a:extLst>
              <a:ext uri="{FF2B5EF4-FFF2-40B4-BE49-F238E27FC236}">
                <a16:creationId xmlns:a16="http://schemas.microsoft.com/office/drawing/2014/main" id="{D61C77CD-E78F-C47E-95A8-4381387E1A07}"/>
              </a:ext>
            </a:extLst>
          </p:cNvPr>
          <p:cNvSpPr txBox="1">
            <a:spLocks/>
          </p:cNvSpPr>
          <p:nvPr/>
        </p:nvSpPr>
        <p:spPr>
          <a:xfrm>
            <a:off x="1726442" y="2886528"/>
            <a:ext cx="2758979" cy="994096"/>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Translate this into logistic regression?</a:t>
            </a:r>
          </a:p>
          <a:p>
            <a:pPr marL="0" indent="0" algn="just"/>
            <a:endParaRPr lang="en-GB" sz="1200" dirty="0">
              <a:solidFill>
                <a:schemeClr val="bg2"/>
              </a:solidFill>
              <a:sym typeface="Wingdings" panose="05000000000000000000" pitchFamily="2" charset="2"/>
            </a:endParaRPr>
          </a:p>
          <a:p>
            <a:pPr marL="0" indent="0" algn="just"/>
            <a:r>
              <a:rPr lang="en-GB" sz="1200" dirty="0">
                <a:solidFill>
                  <a:schemeClr val="bg2"/>
                </a:solidFill>
                <a:sym typeface="Wingdings" panose="05000000000000000000" pitchFamily="2" charset="2"/>
              </a:rPr>
              <a:t></a:t>
            </a:r>
            <a:r>
              <a:rPr lang="en-GB" sz="1200" dirty="0">
                <a:solidFill>
                  <a:schemeClr val="bg2"/>
                </a:solidFill>
              </a:rPr>
              <a:t> Use a 0/1 disjunctive coding by taking a reference modality.</a:t>
            </a:r>
          </a:p>
          <a:p>
            <a:pPr marL="0" indent="0" algn="just"/>
            <a:endParaRPr lang="en-GB" sz="1200" dirty="0">
              <a:solidFill>
                <a:schemeClr val="bg2"/>
              </a:solidFill>
              <a:sym typeface="Wingdings" panose="05000000000000000000" pitchFamily="2" charset="2"/>
            </a:endParaRPr>
          </a:p>
          <a:p>
            <a:pPr marL="0" indent="0" algn="just"/>
            <a:r>
              <a:rPr lang="en-GB" sz="1200" dirty="0">
                <a:solidFill>
                  <a:schemeClr val="bg2"/>
                </a:solidFill>
                <a:sym typeface="Wingdings" panose="05000000000000000000" pitchFamily="2" charset="2"/>
              </a:rPr>
              <a:t></a:t>
            </a:r>
            <a:r>
              <a:rPr lang="en-GB" sz="1200" dirty="0">
                <a:solidFill>
                  <a:schemeClr val="bg2"/>
                </a:solidFill>
              </a:rPr>
              <a:t> The coefficients are log(Odds-Ratio) with respect to the reference modality.</a:t>
            </a:r>
          </a:p>
        </p:txBody>
      </p:sp>
      <p:sp>
        <p:nvSpPr>
          <p:cNvPr id="9" name="Google Shape;89;p13">
            <a:extLst>
              <a:ext uri="{FF2B5EF4-FFF2-40B4-BE49-F238E27FC236}">
                <a16:creationId xmlns:a16="http://schemas.microsoft.com/office/drawing/2014/main" id="{507A203C-6EFD-001E-0D5F-7117272B9F3F}"/>
              </a:ext>
            </a:extLst>
          </p:cNvPr>
          <p:cNvSpPr txBox="1">
            <a:spLocks/>
          </p:cNvSpPr>
          <p:nvPr/>
        </p:nvSpPr>
        <p:spPr>
          <a:xfrm>
            <a:off x="2081283" y="4005490"/>
            <a:ext cx="2335899" cy="746350"/>
          </a:xfrm>
          <a:prstGeom prst="rect">
            <a:avLst/>
          </a:prstGeom>
          <a:solidFill>
            <a:schemeClr val="tx2"/>
          </a:solidFill>
          <a:ln>
            <a:solidFill>
              <a:schemeClr val="accent5"/>
            </a:solid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Note: We can test the "global" significance of the variable by evaluating of the variable by evaluating: "the 3 coefficients are simultaneously zero".</a:t>
            </a:r>
            <a:endParaRPr lang="en-GB" sz="1200" dirty="0">
              <a:solidFill>
                <a:srgbClr val="C00000"/>
              </a:solidFill>
            </a:endParaRPr>
          </a:p>
        </p:txBody>
      </p:sp>
      <p:sp>
        <p:nvSpPr>
          <p:cNvPr id="11" name="Google Shape;89;p13">
            <a:extLst>
              <a:ext uri="{FF2B5EF4-FFF2-40B4-BE49-F238E27FC236}">
                <a16:creationId xmlns:a16="http://schemas.microsoft.com/office/drawing/2014/main" id="{6D37CC2E-5AF8-410A-57D5-EB212CE9CC67}"/>
              </a:ext>
            </a:extLst>
          </p:cNvPr>
          <p:cNvSpPr txBox="1">
            <a:spLocks/>
          </p:cNvSpPr>
          <p:nvPr/>
        </p:nvSpPr>
        <p:spPr>
          <a:xfrm>
            <a:off x="4783362" y="4751840"/>
            <a:ext cx="1899170" cy="298545"/>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You must choose the right coding</a:t>
            </a:r>
            <a:endParaRPr lang="en-GB" sz="1200" dirty="0">
              <a:solidFill>
                <a:srgbClr val="C00000"/>
              </a:solidFill>
            </a:endParaRPr>
          </a:p>
        </p:txBody>
      </p:sp>
      <p:sp>
        <p:nvSpPr>
          <p:cNvPr id="13" name="Google Shape;89;p13">
            <a:extLst>
              <a:ext uri="{FF2B5EF4-FFF2-40B4-BE49-F238E27FC236}">
                <a16:creationId xmlns:a16="http://schemas.microsoft.com/office/drawing/2014/main" id="{745A27D6-05CF-1E1B-65DE-DF15C7E6A174}"/>
              </a:ext>
            </a:extLst>
          </p:cNvPr>
          <p:cNvSpPr txBox="1">
            <a:spLocks/>
          </p:cNvSpPr>
          <p:nvPr/>
        </p:nvSpPr>
        <p:spPr>
          <a:xfrm>
            <a:off x="4803833" y="2445688"/>
            <a:ext cx="3075607" cy="434030"/>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Increased risk of disease presence when chest pain is not "non-anginal is not of the "non-anginal" type.</a:t>
            </a:r>
          </a:p>
        </p:txBody>
      </p:sp>
      <p:sp>
        <p:nvSpPr>
          <p:cNvPr id="2" name="Google Shape;89;p13">
            <a:extLst>
              <a:ext uri="{FF2B5EF4-FFF2-40B4-BE49-F238E27FC236}">
                <a16:creationId xmlns:a16="http://schemas.microsoft.com/office/drawing/2014/main" id="{0BC937C3-CAC4-55F8-E8E9-EA61FFBCD1BB}"/>
              </a:ext>
            </a:extLst>
          </p:cNvPr>
          <p:cNvSpPr txBox="1">
            <a:spLocks/>
          </p:cNvSpPr>
          <p:nvPr/>
        </p:nvSpPr>
        <p:spPr>
          <a:xfrm>
            <a:off x="4726816" y="1248769"/>
            <a:ext cx="3038760" cy="213263"/>
          </a:xfrm>
          <a:prstGeom prst="rect">
            <a:avLst/>
          </a:prstGeom>
          <a:solidFill>
            <a:srgbClr val="FFFF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b="1" dirty="0">
                <a:solidFill>
                  <a:schemeClr val="bg2"/>
                </a:solidFill>
              </a:rPr>
              <a:t>Direct calculation in a pivot table</a:t>
            </a:r>
          </a:p>
        </p:txBody>
      </p:sp>
      <p:sp>
        <p:nvSpPr>
          <p:cNvPr id="5" name="Google Shape;89;p13">
            <a:extLst>
              <a:ext uri="{FF2B5EF4-FFF2-40B4-BE49-F238E27FC236}">
                <a16:creationId xmlns:a16="http://schemas.microsoft.com/office/drawing/2014/main" id="{BF82B2BB-552D-2FD2-4683-CA79ADE06764}"/>
              </a:ext>
            </a:extLst>
          </p:cNvPr>
          <p:cNvSpPr txBox="1">
            <a:spLocks/>
          </p:cNvSpPr>
          <p:nvPr/>
        </p:nvSpPr>
        <p:spPr>
          <a:xfrm>
            <a:off x="4735912" y="2800069"/>
            <a:ext cx="3029664" cy="213263"/>
          </a:xfrm>
          <a:prstGeom prst="rect">
            <a:avLst/>
          </a:prstGeom>
          <a:solidFill>
            <a:srgbClr val="FFFF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b="1" dirty="0">
                <a:solidFill>
                  <a:schemeClr val="bg2"/>
                </a:solidFill>
              </a:rPr>
              <a:t>Result of the logistic regression</a:t>
            </a:r>
          </a:p>
        </p:txBody>
      </p:sp>
    </p:spTree>
    <p:extLst>
      <p:ext uri="{BB962C8B-B14F-4D97-AF65-F5344CB8AC3E}">
        <p14:creationId xmlns:p14="http://schemas.microsoft.com/office/powerpoint/2010/main" val="95241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Treatment of ordinal explanatory variables</a:t>
            </a:r>
            <a:br>
              <a:rPr lang="en-GB" sz="1600" dirty="0"/>
            </a:br>
            <a:r>
              <a:rPr lang="en-GB" sz="1100" dirty="0"/>
              <a:t>An ordinal qualitative variable with K modalities</a:t>
            </a:r>
            <a:endParaRPr lang="en-GB" sz="1200" dirty="0"/>
          </a:p>
        </p:txBody>
      </p:sp>
      <p:pic>
        <p:nvPicPr>
          <p:cNvPr id="5" name="Picture 4" descr="Graphical user interface, text&#10;&#10;Description automatically generated">
            <a:extLst>
              <a:ext uri="{FF2B5EF4-FFF2-40B4-BE49-F238E27FC236}">
                <a16:creationId xmlns:a16="http://schemas.microsoft.com/office/drawing/2014/main" id="{429C0497-3926-6C62-EDFC-F09BBF4FB2CD}"/>
              </a:ext>
            </a:extLst>
          </p:cNvPr>
          <p:cNvPicPr>
            <a:picLocks noChangeAspect="1"/>
          </p:cNvPicPr>
          <p:nvPr/>
        </p:nvPicPr>
        <p:blipFill>
          <a:blip r:embed="rId3"/>
          <a:stretch>
            <a:fillRect/>
          </a:stretch>
        </p:blipFill>
        <p:spPr>
          <a:xfrm>
            <a:off x="1924334" y="879773"/>
            <a:ext cx="5878909" cy="4106640"/>
          </a:xfrm>
          <a:prstGeom prst="rect">
            <a:avLst/>
          </a:prstGeom>
        </p:spPr>
      </p:pic>
      <p:sp>
        <p:nvSpPr>
          <p:cNvPr id="6" name="Google Shape;89;p13">
            <a:extLst>
              <a:ext uri="{FF2B5EF4-FFF2-40B4-BE49-F238E27FC236}">
                <a16:creationId xmlns:a16="http://schemas.microsoft.com/office/drawing/2014/main" id="{BFAC7A2E-E208-58B0-5965-5FF98CCBC40F}"/>
              </a:ext>
            </a:extLst>
          </p:cNvPr>
          <p:cNvSpPr txBox="1">
            <a:spLocks/>
          </p:cNvSpPr>
          <p:nvPr/>
        </p:nvSpPr>
        <p:spPr>
          <a:xfrm>
            <a:off x="6098418" y="896539"/>
            <a:ext cx="1899170" cy="434030"/>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rgbClr val="C00000"/>
                </a:solidFill>
              </a:rPr>
              <a:t>3 possible levels of SYSTOLIC</a:t>
            </a:r>
          </a:p>
          <a:p>
            <a:pPr marL="0" indent="0" algn="just"/>
            <a:r>
              <a:rPr lang="en-GB" sz="1200" dirty="0">
                <a:solidFill>
                  <a:srgbClr val="C00000"/>
                </a:solidFill>
              </a:rPr>
              <a:t>1: normal; 2: high; 3: very high</a:t>
            </a:r>
          </a:p>
        </p:txBody>
      </p:sp>
      <p:sp>
        <p:nvSpPr>
          <p:cNvPr id="10" name="Google Shape;89;p13">
            <a:extLst>
              <a:ext uri="{FF2B5EF4-FFF2-40B4-BE49-F238E27FC236}">
                <a16:creationId xmlns:a16="http://schemas.microsoft.com/office/drawing/2014/main" id="{84A009FB-5379-8D38-9390-2DDEEAAC9EA2}"/>
              </a:ext>
            </a:extLst>
          </p:cNvPr>
          <p:cNvSpPr txBox="1">
            <a:spLocks/>
          </p:cNvSpPr>
          <p:nvPr/>
        </p:nvSpPr>
        <p:spPr>
          <a:xfrm>
            <a:off x="1924334" y="1479625"/>
            <a:ext cx="2558956" cy="1092125"/>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The order of the modality must be taken into account this time.</a:t>
            </a:r>
          </a:p>
          <a:p>
            <a:pPr marL="0" indent="0" algn="just"/>
            <a:endParaRPr lang="en-GB" sz="1200" dirty="0">
              <a:solidFill>
                <a:schemeClr val="bg2"/>
              </a:solidFill>
            </a:endParaRPr>
          </a:p>
          <a:p>
            <a:pPr marL="0" indent="0" algn="just"/>
            <a:r>
              <a:rPr lang="en-GB" sz="1200" dirty="0">
                <a:solidFill>
                  <a:schemeClr val="bg2"/>
                </a:solidFill>
                <a:sym typeface="Wingdings" panose="05000000000000000000" pitchFamily="2" charset="2"/>
              </a:rPr>
              <a:t></a:t>
            </a:r>
            <a:r>
              <a:rPr lang="en-GB" sz="1200" dirty="0">
                <a:solidFill>
                  <a:schemeClr val="bg2"/>
                </a:solidFill>
              </a:rPr>
              <a:t> In the contingency table, we calculate the odds ratio with respect to the previous modality, i.e., we quantify the of risk by going from one level to the other </a:t>
            </a:r>
            <a:endParaRPr lang="en-GB" sz="1200" dirty="0">
              <a:solidFill>
                <a:srgbClr val="C00000"/>
              </a:solidFill>
            </a:endParaRPr>
          </a:p>
        </p:txBody>
      </p:sp>
      <p:sp>
        <p:nvSpPr>
          <p:cNvPr id="12" name="Google Shape;89;p13">
            <a:extLst>
              <a:ext uri="{FF2B5EF4-FFF2-40B4-BE49-F238E27FC236}">
                <a16:creationId xmlns:a16="http://schemas.microsoft.com/office/drawing/2014/main" id="{371D2F4B-A76E-D05D-38B0-3B4B04E60009}"/>
              </a:ext>
            </a:extLst>
          </p:cNvPr>
          <p:cNvSpPr txBox="1">
            <a:spLocks/>
          </p:cNvSpPr>
          <p:nvPr/>
        </p:nvSpPr>
        <p:spPr>
          <a:xfrm>
            <a:off x="4708477" y="2536183"/>
            <a:ext cx="3016156" cy="434030"/>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rPr>
              <a:t>Increased risk of disease when moving from one blood pressure level to another from one blood pressure level to another</a:t>
            </a:r>
          </a:p>
        </p:txBody>
      </p:sp>
      <p:sp>
        <p:nvSpPr>
          <p:cNvPr id="14" name="Google Shape;89;p13">
            <a:extLst>
              <a:ext uri="{FF2B5EF4-FFF2-40B4-BE49-F238E27FC236}">
                <a16:creationId xmlns:a16="http://schemas.microsoft.com/office/drawing/2014/main" id="{DB12B112-25C6-F78A-EF81-A0B91E7EA87D}"/>
              </a:ext>
            </a:extLst>
          </p:cNvPr>
          <p:cNvSpPr txBox="1">
            <a:spLocks/>
          </p:cNvSpPr>
          <p:nvPr/>
        </p:nvSpPr>
        <p:spPr>
          <a:xfrm>
            <a:off x="2217760" y="3190119"/>
            <a:ext cx="2217762" cy="781380"/>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How to translate this into logistic regression?</a:t>
            </a:r>
          </a:p>
          <a:p>
            <a:pPr marL="0" indent="0" algn="just"/>
            <a:r>
              <a:rPr lang="en-GB" sz="900" dirty="0">
                <a:solidFill>
                  <a:schemeClr val="bg2"/>
                </a:solidFill>
                <a:sym typeface="Wingdings" panose="05000000000000000000" pitchFamily="2" charset="2"/>
              </a:rPr>
              <a:t></a:t>
            </a:r>
            <a:r>
              <a:rPr lang="en-GB" sz="900" dirty="0">
                <a:solidFill>
                  <a:schemeClr val="bg2"/>
                </a:solidFill>
              </a:rPr>
              <a:t> Use "nested" coding</a:t>
            </a:r>
          </a:p>
          <a:p>
            <a:pPr marL="0" indent="0" algn="just"/>
            <a:r>
              <a:rPr lang="en-GB" sz="900" dirty="0">
                <a:solidFill>
                  <a:schemeClr val="bg2"/>
                </a:solidFill>
                <a:sym typeface="Wingdings" panose="05000000000000000000" pitchFamily="2" charset="2"/>
              </a:rPr>
              <a:t></a:t>
            </a:r>
            <a:r>
              <a:rPr lang="en-GB" sz="900" dirty="0">
                <a:solidFill>
                  <a:schemeClr val="bg2"/>
                </a:solidFill>
              </a:rPr>
              <a:t> The coefficients are log(Odds-Ratio) of a passage from one modality of X to the other</a:t>
            </a:r>
            <a:endParaRPr lang="en-GB" sz="900" dirty="0">
              <a:solidFill>
                <a:srgbClr val="C00000"/>
              </a:solidFill>
            </a:endParaRPr>
          </a:p>
        </p:txBody>
      </p:sp>
      <p:sp>
        <p:nvSpPr>
          <p:cNvPr id="15" name="Google Shape;89;p13">
            <a:extLst>
              <a:ext uri="{FF2B5EF4-FFF2-40B4-BE49-F238E27FC236}">
                <a16:creationId xmlns:a16="http://schemas.microsoft.com/office/drawing/2014/main" id="{666590F6-FDD6-0618-BC28-56522ED9C3FC}"/>
              </a:ext>
            </a:extLst>
          </p:cNvPr>
          <p:cNvSpPr txBox="1">
            <a:spLocks/>
          </p:cNvSpPr>
          <p:nvPr/>
        </p:nvSpPr>
        <p:spPr>
          <a:xfrm>
            <a:off x="5375086" y="4709470"/>
            <a:ext cx="1250902" cy="434030"/>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rPr>
              <a:t>You must choose the right coding</a:t>
            </a:r>
          </a:p>
        </p:txBody>
      </p:sp>
      <p:sp>
        <p:nvSpPr>
          <p:cNvPr id="16" name="Google Shape;89;p13">
            <a:extLst>
              <a:ext uri="{FF2B5EF4-FFF2-40B4-BE49-F238E27FC236}">
                <a16:creationId xmlns:a16="http://schemas.microsoft.com/office/drawing/2014/main" id="{9B2EEFD8-E088-88B5-55B1-4BE2099ECEBE}"/>
              </a:ext>
            </a:extLst>
          </p:cNvPr>
          <p:cNvSpPr txBox="1">
            <a:spLocks/>
          </p:cNvSpPr>
          <p:nvPr/>
        </p:nvSpPr>
        <p:spPr>
          <a:xfrm>
            <a:off x="4692696" y="1303361"/>
            <a:ext cx="3038760" cy="213263"/>
          </a:xfrm>
          <a:prstGeom prst="rect">
            <a:avLst/>
          </a:prstGeom>
          <a:solidFill>
            <a:srgbClr val="FFFF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b="1" dirty="0">
                <a:solidFill>
                  <a:schemeClr val="bg2"/>
                </a:solidFill>
              </a:rPr>
              <a:t>Calculation on a contingency table</a:t>
            </a:r>
          </a:p>
        </p:txBody>
      </p:sp>
      <p:sp>
        <p:nvSpPr>
          <p:cNvPr id="17" name="Google Shape;89;p13">
            <a:extLst>
              <a:ext uri="{FF2B5EF4-FFF2-40B4-BE49-F238E27FC236}">
                <a16:creationId xmlns:a16="http://schemas.microsoft.com/office/drawing/2014/main" id="{FF3BC3C4-11CB-3307-1B24-39302EC87D01}"/>
              </a:ext>
            </a:extLst>
          </p:cNvPr>
          <p:cNvSpPr txBox="1">
            <a:spLocks/>
          </p:cNvSpPr>
          <p:nvPr/>
        </p:nvSpPr>
        <p:spPr>
          <a:xfrm>
            <a:off x="4735912" y="2929725"/>
            <a:ext cx="3029664" cy="213263"/>
          </a:xfrm>
          <a:prstGeom prst="rect">
            <a:avLst/>
          </a:prstGeom>
          <a:solidFill>
            <a:srgbClr val="FFFF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b="1" dirty="0">
                <a:solidFill>
                  <a:schemeClr val="bg2"/>
                </a:solidFill>
              </a:rPr>
              <a:t>Logistic regression with nested coding</a:t>
            </a:r>
          </a:p>
        </p:txBody>
      </p:sp>
      <p:sp>
        <p:nvSpPr>
          <p:cNvPr id="18" name="Google Shape;89;p13">
            <a:extLst>
              <a:ext uri="{FF2B5EF4-FFF2-40B4-BE49-F238E27FC236}">
                <a16:creationId xmlns:a16="http://schemas.microsoft.com/office/drawing/2014/main" id="{38D3FD85-5402-C58C-FF03-34681E681158}"/>
              </a:ext>
            </a:extLst>
          </p:cNvPr>
          <p:cNvSpPr txBox="1">
            <a:spLocks/>
          </p:cNvSpPr>
          <p:nvPr/>
        </p:nvSpPr>
        <p:spPr>
          <a:xfrm>
            <a:off x="2010913" y="4413911"/>
            <a:ext cx="2186918" cy="572501"/>
          </a:xfrm>
          <a:prstGeom prst="rect">
            <a:avLst/>
          </a:prstGeom>
          <a:solidFill>
            <a:schemeClr val="tx2"/>
          </a:solidFill>
          <a:ln>
            <a:solidFill>
              <a:schemeClr val="accent5"/>
            </a:solid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Ex.</a:t>
            </a:r>
          </a:p>
          <a:p>
            <a:pPr marL="0" indent="0" algn="just"/>
            <a:r>
              <a:rPr lang="en-GB" sz="700" dirty="0">
                <a:solidFill>
                  <a:schemeClr val="bg2"/>
                </a:solidFill>
              </a:rPr>
              <a:t>Sys1 = 1 if Systolic &gt;= 1, 0 otherwise ; constant, eliminated</a:t>
            </a:r>
          </a:p>
          <a:p>
            <a:pPr marL="0" indent="0" algn="just"/>
            <a:r>
              <a:rPr lang="en-GB" sz="700" dirty="0">
                <a:solidFill>
                  <a:schemeClr val="bg2"/>
                </a:solidFill>
              </a:rPr>
              <a:t>Sys2 = 1 if Systolic &gt;= 2, 0 otherwise</a:t>
            </a:r>
          </a:p>
          <a:p>
            <a:pPr marL="0" indent="0" algn="just"/>
            <a:r>
              <a:rPr lang="en-GB" sz="700" dirty="0">
                <a:solidFill>
                  <a:schemeClr val="bg2"/>
                </a:solidFill>
              </a:rPr>
              <a:t>Sys3 = 1 if Systolic &gt;= 3, 0 otherwise</a:t>
            </a:r>
            <a:endParaRPr lang="en-GB" sz="700" dirty="0">
              <a:solidFill>
                <a:srgbClr val="C00000"/>
              </a:solidFill>
            </a:endParaRPr>
          </a:p>
        </p:txBody>
      </p:sp>
    </p:spTree>
    <p:extLst>
      <p:ext uri="{BB962C8B-B14F-4D97-AF65-F5344CB8AC3E}">
        <p14:creationId xmlns:p14="http://schemas.microsoft.com/office/powerpoint/2010/main" val="1893647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Taking interactions into account</a:t>
            </a:r>
            <a:br>
              <a:rPr lang="en-GB" sz="1600" dirty="0"/>
            </a:br>
            <a:r>
              <a:rPr lang="en-GB" sz="1100" dirty="0"/>
              <a:t>In LOGIT, the effects are initially additive, how to overcome it?</a:t>
            </a:r>
            <a:endParaRPr lang="en-GB" sz="1200" dirty="0"/>
          </a:p>
        </p:txBody>
      </p:sp>
      <p:pic>
        <p:nvPicPr>
          <p:cNvPr id="3" name="Picture 2" descr="Graphical user interface&#10;&#10;Description automatically generated">
            <a:extLst>
              <a:ext uri="{FF2B5EF4-FFF2-40B4-BE49-F238E27FC236}">
                <a16:creationId xmlns:a16="http://schemas.microsoft.com/office/drawing/2014/main" id="{BB5BF8A8-C75C-C8B2-69FB-09BB7C58CB64}"/>
              </a:ext>
            </a:extLst>
          </p:cNvPr>
          <p:cNvPicPr>
            <a:picLocks noChangeAspect="1"/>
          </p:cNvPicPr>
          <p:nvPr/>
        </p:nvPicPr>
        <p:blipFill>
          <a:blip r:embed="rId3"/>
          <a:stretch>
            <a:fillRect/>
          </a:stretch>
        </p:blipFill>
        <p:spPr>
          <a:xfrm>
            <a:off x="1539788" y="1035078"/>
            <a:ext cx="5950424" cy="3993574"/>
          </a:xfrm>
          <a:prstGeom prst="rect">
            <a:avLst/>
          </a:prstGeom>
        </p:spPr>
      </p:pic>
      <p:sp>
        <p:nvSpPr>
          <p:cNvPr id="4" name="Google Shape;89;p13">
            <a:extLst>
              <a:ext uri="{FF2B5EF4-FFF2-40B4-BE49-F238E27FC236}">
                <a16:creationId xmlns:a16="http://schemas.microsoft.com/office/drawing/2014/main" id="{40FD6D15-7BE6-987C-CA2C-A0D91D39B357}"/>
              </a:ext>
            </a:extLst>
          </p:cNvPr>
          <p:cNvSpPr txBox="1">
            <a:spLocks/>
          </p:cNvSpPr>
          <p:nvPr/>
        </p:nvSpPr>
        <p:spPr>
          <a:xfrm>
            <a:off x="1603611" y="1119116"/>
            <a:ext cx="3029803" cy="1166884"/>
          </a:xfrm>
          <a:prstGeom prst="rect">
            <a:avLst/>
          </a:prstGeom>
          <a:solidFill>
            <a:schemeClr val="tx2"/>
          </a:solidFill>
          <a:ln>
            <a:solidFill>
              <a:schemeClr val="accent5"/>
            </a:solid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Take into account the interactions between binary variables (but also for binary variables (but also for nominal variables)</a:t>
            </a:r>
          </a:p>
          <a:p>
            <a:pPr marL="0" indent="0" algn="just"/>
            <a:endParaRPr lang="en-GB" sz="900" dirty="0">
              <a:solidFill>
                <a:schemeClr val="bg2"/>
              </a:solidFill>
              <a:sym typeface="Wingdings" panose="05000000000000000000" pitchFamily="2" charset="2"/>
            </a:endParaRPr>
          </a:p>
          <a:p>
            <a:pPr marL="0" indent="0" algn="just"/>
            <a:r>
              <a:rPr lang="en-GB" sz="900" dirty="0">
                <a:solidFill>
                  <a:schemeClr val="bg2"/>
                </a:solidFill>
                <a:sym typeface="Wingdings" panose="05000000000000000000" pitchFamily="2" charset="2"/>
              </a:rPr>
              <a:t></a:t>
            </a:r>
            <a:r>
              <a:rPr lang="en-GB" sz="900" dirty="0">
                <a:solidFill>
                  <a:schemeClr val="bg2"/>
                </a:solidFill>
              </a:rPr>
              <a:t> We create as many new variables that take the values 1/0 values according to the interaction we want to analyse</a:t>
            </a:r>
          </a:p>
          <a:p>
            <a:pPr marL="0" indent="0" algn="just"/>
            <a:endParaRPr lang="en-GB" sz="900" dirty="0">
              <a:solidFill>
                <a:schemeClr val="bg2"/>
              </a:solidFill>
              <a:sym typeface="Wingdings" panose="05000000000000000000" pitchFamily="2" charset="2"/>
            </a:endParaRPr>
          </a:p>
          <a:p>
            <a:pPr marL="0" indent="0" algn="just"/>
            <a:r>
              <a:rPr lang="en-GB" sz="900" dirty="0">
                <a:solidFill>
                  <a:schemeClr val="bg2"/>
                </a:solidFill>
                <a:sym typeface="Wingdings" panose="05000000000000000000" pitchFamily="2" charset="2"/>
              </a:rPr>
              <a:t></a:t>
            </a:r>
            <a:r>
              <a:rPr lang="en-GB" sz="900" dirty="0">
                <a:solidFill>
                  <a:schemeClr val="bg2"/>
                </a:solidFill>
              </a:rPr>
              <a:t> We speak of a "saturated" model when we take into account all </a:t>
            </a:r>
            <a:r>
              <a:rPr lang="en-GB" sz="900" dirty="0" err="1">
                <a:solidFill>
                  <a:schemeClr val="bg2"/>
                </a:solidFill>
              </a:rPr>
              <a:t>all</a:t>
            </a:r>
            <a:r>
              <a:rPr lang="en-GB" sz="900" dirty="0">
                <a:solidFill>
                  <a:schemeClr val="bg2"/>
                </a:solidFill>
              </a:rPr>
              <a:t> possible interactions are taken into account</a:t>
            </a:r>
            <a:endParaRPr lang="en-GB" sz="900" dirty="0">
              <a:solidFill>
                <a:srgbClr val="C00000"/>
              </a:solidFill>
            </a:endParaRPr>
          </a:p>
        </p:txBody>
      </p:sp>
      <p:sp>
        <p:nvSpPr>
          <p:cNvPr id="7" name="Google Shape;89;p13">
            <a:extLst>
              <a:ext uri="{FF2B5EF4-FFF2-40B4-BE49-F238E27FC236}">
                <a16:creationId xmlns:a16="http://schemas.microsoft.com/office/drawing/2014/main" id="{5A5EA6FE-76C1-7279-3937-DB96016FBE47}"/>
              </a:ext>
            </a:extLst>
          </p:cNvPr>
          <p:cNvSpPr txBox="1">
            <a:spLocks/>
          </p:cNvSpPr>
          <p:nvPr/>
        </p:nvSpPr>
        <p:spPr>
          <a:xfrm>
            <a:off x="4804011" y="1044054"/>
            <a:ext cx="3029803" cy="552734"/>
          </a:xfrm>
          <a:prstGeom prst="rect">
            <a:avLst/>
          </a:prstGeom>
          <a:solidFill>
            <a:schemeClr val="tx2"/>
          </a:solidFill>
          <a:ln>
            <a:solidFill>
              <a:schemeClr val="accent5"/>
            </a:solid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Ex. Joint effect of high blood pressure and low maximum heart rate on the diagnosis of the presence of a cardiac disease. heart disease.</a:t>
            </a:r>
            <a:endParaRPr lang="en-GB" sz="1200" dirty="0">
              <a:solidFill>
                <a:srgbClr val="C00000"/>
              </a:solidFill>
            </a:endParaRPr>
          </a:p>
        </p:txBody>
      </p:sp>
      <p:sp>
        <p:nvSpPr>
          <p:cNvPr id="8" name="Google Shape;89;p13">
            <a:extLst>
              <a:ext uri="{FF2B5EF4-FFF2-40B4-BE49-F238E27FC236}">
                <a16:creationId xmlns:a16="http://schemas.microsoft.com/office/drawing/2014/main" id="{797D008F-5540-F453-BB7C-A4C1BC726336}"/>
              </a:ext>
            </a:extLst>
          </p:cNvPr>
          <p:cNvSpPr txBox="1">
            <a:spLocks/>
          </p:cNvSpPr>
          <p:nvPr/>
        </p:nvSpPr>
        <p:spPr>
          <a:xfrm>
            <a:off x="1583139" y="2571750"/>
            <a:ext cx="3029803" cy="301104"/>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3"/>
                </a:solidFill>
              </a:rPr>
              <a:t>Logistic regression with the 3 variables</a:t>
            </a:r>
          </a:p>
        </p:txBody>
      </p:sp>
      <p:sp>
        <p:nvSpPr>
          <p:cNvPr id="9" name="Google Shape;89;p13">
            <a:extLst>
              <a:ext uri="{FF2B5EF4-FFF2-40B4-BE49-F238E27FC236}">
                <a16:creationId xmlns:a16="http://schemas.microsoft.com/office/drawing/2014/main" id="{125693CE-6160-0119-0F08-58B6A9761B9C}"/>
              </a:ext>
            </a:extLst>
          </p:cNvPr>
          <p:cNvSpPr txBox="1">
            <a:spLocks/>
          </p:cNvSpPr>
          <p:nvPr/>
        </p:nvSpPr>
        <p:spPr>
          <a:xfrm>
            <a:off x="5349922" y="2628314"/>
            <a:ext cx="1740090" cy="301104"/>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accent5"/>
                </a:solidFill>
              </a:rPr>
              <a:t>You must choose the right coding</a:t>
            </a:r>
          </a:p>
        </p:txBody>
      </p:sp>
      <p:sp>
        <p:nvSpPr>
          <p:cNvPr id="11" name="Google Shape;89;p13">
            <a:extLst>
              <a:ext uri="{FF2B5EF4-FFF2-40B4-BE49-F238E27FC236}">
                <a16:creationId xmlns:a16="http://schemas.microsoft.com/office/drawing/2014/main" id="{ACE50E01-FA1C-5A27-3F00-6F72A2D18625}"/>
              </a:ext>
            </a:extLst>
          </p:cNvPr>
          <p:cNvSpPr txBox="1">
            <a:spLocks/>
          </p:cNvSpPr>
          <p:nvPr/>
        </p:nvSpPr>
        <p:spPr>
          <a:xfrm>
            <a:off x="4804011" y="2903242"/>
            <a:ext cx="2449774" cy="301104"/>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3"/>
                </a:solidFill>
              </a:rPr>
              <a:t>The joint effect weighs in the explanation</a:t>
            </a:r>
          </a:p>
        </p:txBody>
      </p:sp>
      <p:sp>
        <p:nvSpPr>
          <p:cNvPr id="13" name="Google Shape;89;p13">
            <a:extLst>
              <a:ext uri="{FF2B5EF4-FFF2-40B4-BE49-F238E27FC236}">
                <a16:creationId xmlns:a16="http://schemas.microsoft.com/office/drawing/2014/main" id="{85326E64-51DB-AF0A-1DC0-32E11382F4CC}"/>
              </a:ext>
            </a:extLst>
          </p:cNvPr>
          <p:cNvSpPr txBox="1">
            <a:spLocks/>
          </p:cNvSpPr>
          <p:nvPr/>
        </p:nvSpPr>
        <p:spPr>
          <a:xfrm>
            <a:off x="4913193" y="3524980"/>
            <a:ext cx="2743201" cy="1040196"/>
          </a:xfrm>
          <a:prstGeom prst="rect">
            <a:avLst/>
          </a:prstGeom>
          <a:solidFill>
            <a:schemeClr val="tx2"/>
          </a:solidFill>
          <a:ln>
            <a:solidFill>
              <a:schemeClr val="accent5"/>
            </a:solid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A simple modelling strategy would be to compare nested models (notion of "well formulated" models) well formulated" models):</a:t>
            </a:r>
          </a:p>
          <a:p>
            <a:pPr marL="0" indent="0" algn="just"/>
            <a:r>
              <a:rPr lang="en-GB" sz="1000" dirty="0">
                <a:solidFill>
                  <a:schemeClr val="bg2"/>
                </a:solidFill>
              </a:rPr>
              <a:t>1. M(</a:t>
            </a:r>
            <a:r>
              <a:rPr lang="en-GB" sz="1000" dirty="0" err="1">
                <a:solidFill>
                  <a:schemeClr val="bg2"/>
                </a:solidFill>
              </a:rPr>
              <a:t>bpress</a:t>
            </a:r>
            <a:r>
              <a:rPr lang="en-GB" sz="1000" dirty="0">
                <a:solidFill>
                  <a:schemeClr val="bg2"/>
                </a:solidFill>
              </a:rPr>
              <a:t>, </a:t>
            </a:r>
            <a:r>
              <a:rPr lang="en-GB" sz="1000" dirty="0" err="1">
                <a:solidFill>
                  <a:schemeClr val="bg2"/>
                </a:solidFill>
              </a:rPr>
              <a:t>max_rate</a:t>
            </a:r>
            <a:r>
              <a:rPr lang="en-GB" sz="1000" dirty="0">
                <a:solidFill>
                  <a:schemeClr val="bg2"/>
                </a:solidFill>
              </a:rPr>
              <a:t>)</a:t>
            </a:r>
          </a:p>
          <a:p>
            <a:pPr marL="0" indent="0" algn="just"/>
            <a:r>
              <a:rPr lang="en-GB" sz="1000" dirty="0">
                <a:solidFill>
                  <a:schemeClr val="bg2"/>
                </a:solidFill>
              </a:rPr>
              <a:t>2. M(</a:t>
            </a:r>
            <a:r>
              <a:rPr lang="en-GB" sz="1000" dirty="0" err="1">
                <a:solidFill>
                  <a:schemeClr val="bg2"/>
                </a:solidFill>
              </a:rPr>
              <a:t>bpress</a:t>
            </a:r>
            <a:r>
              <a:rPr lang="en-GB" sz="1000" dirty="0">
                <a:solidFill>
                  <a:schemeClr val="bg2"/>
                </a:solidFill>
              </a:rPr>
              <a:t>, </a:t>
            </a:r>
            <a:r>
              <a:rPr lang="en-GB" sz="1000" dirty="0" err="1">
                <a:solidFill>
                  <a:schemeClr val="bg2"/>
                </a:solidFill>
              </a:rPr>
              <a:t>max_rate</a:t>
            </a:r>
            <a:r>
              <a:rPr lang="en-GB" sz="1000" dirty="0">
                <a:solidFill>
                  <a:schemeClr val="bg2"/>
                </a:solidFill>
              </a:rPr>
              <a:t>, </a:t>
            </a:r>
            <a:r>
              <a:rPr lang="en-GB" sz="1000" dirty="0" err="1">
                <a:solidFill>
                  <a:schemeClr val="bg2"/>
                </a:solidFill>
              </a:rPr>
              <a:t>bpress</a:t>
            </a:r>
            <a:r>
              <a:rPr lang="en-GB" sz="1000" dirty="0">
                <a:solidFill>
                  <a:schemeClr val="bg2"/>
                </a:solidFill>
              </a:rPr>
              <a:t> * </a:t>
            </a:r>
            <a:r>
              <a:rPr lang="en-GB" sz="1000" dirty="0" err="1">
                <a:solidFill>
                  <a:schemeClr val="bg2"/>
                </a:solidFill>
              </a:rPr>
              <a:t>max_rate</a:t>
            </a:r>
            <a:r>
              <a:rPr lang="en-GB" sz="1000" dirty="0">
                <a:solidFill>
                  <a:schemeClr val="bg2"/>
                </a:solidFill>
              </a:rPr>
              <a:t>)</a:t>
            </a:r>
          </a:p>
          <a:p>
            <a:pPr marL="0" indent="0" algn="just"/>
            <a:r>
              <a:rPr lang="en-GB" sz="1000" dirty="0">
                <a:solidFill>
                  <a:schemeClr val="bg2"/>
                </a:solidFill>
              </a:rPr>
              <a:t>See Selection of variables and associated criteria</a:t>
            </a:r>
            <a:endParaRPr lang="en-GB" sz="1000" dirty="0">
              <a:solidFill>
                <a:srgbClr val="C00000"/>
              </a:solidFill>
            </a:endParaRPr>
          </a:p>
        </p:txBody>
      </p:sp>
      <p:sp>
        <p:nvSpPr>
          <p:cNvPr id="19" name="Google Shape;89;p13">
            <a:extLst>
              <a:ext uri="{FF2B5EF4-FFF2-40B4-BE49-F238E27FC236}">
                <a16:creationId xmlns:a16="http://schemas.microsoft.com/office/drawing/2014/main" id="{4A634F8F-019C-06CF-E087-43D70DC3825C}"/>
              </a:ext>
            </a:extLst>
          </p:cNvPr>
          <p:cNvSpPr txBox="1">
            <a:spLocks/>
          </p:cNvSpPr>
          <p:nvPr/>
        </p:nvSpPr>
        <p:spPr>
          <a:xfrm>
            <a:off x="1583139" y="4584018"/>
            <a:ext cx="5907073" cy="520245"/>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rPr>
              <a:t>the possibilities for analysing and interpreting interactions make logistic regression successful</a:t>
            </a:r>
          </a:p>
        </p:txBody>
      </p:sp>
    </p:spTree>
    <p:extLst>
      <p:ext uri="{BB962C8B-B14F-4D97-AF65-F5344CB8AC3E}">
        <p14:creationId xmlns:p14="http://schemas.microsoft.com/office/powerpoint/2010/main" val="1594467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Compare the relative weight of variables</a:t>
            </a:r>
            <a:br>
              <a:rPr lang="en-GB" sz="1600" dirty="0"/>
            </a:br>
            <a:r>
              <a:rPr lang="en-GB" sz="1100" dirty="0"/>
              <a:t>Unstandardized coefficients vs. standardized coefficients</a:t>
            </a:r>
            <a:endParaRPr lang="en-GB" sz="1200" dirty="0"/>
          </a:p>
        </p:txBody>
      </p:sp>
      <p:pic>
        <p:nvPicPr>
          <p:cNvPr id="5" name="Picture 4" descr="Graphical user interface&#10;&#10;Description automatically generated">
            <a:extLst>
              <a:ext uri="{FF2B5EF4-FFF2-40B4-BE49-F238E27FC236}">
                <a16:creationId xmlns:a16="http://schemas.microsoft.com/office/drawing/2014/main" id="{FC848621-2264-5A29-7D18-7437239C16AB}"/>
              </a:ext>
            </a:extLst>
          </p:cNvPr>
          <p:cNvPicPr>
            <a:picLocks noChangeAspect="1"/>
          </p:cNvPicPr>
          <p:nvPr/>
        </p:nvPicPr>
        <p:blipFill>
          <a:blip r:embed="rId3"/>
          <a:stretch>
            <a:fillRect/>
          </a:stretch>
        </p:blipFill>
        <p:spPr>
          <a:xfrm>
            <a:off x="1701734" y="855710"/>
            <a:ext cx="6295854" cy="4111286"/>
          </a:xfrm>
          <a:prstGeom prst="rect">
            <a:avLst/>
          </a:prstGeom>
        </p:spPr>
      </p:pic>
      <p:sp>
        <p:nvSpPr>
          <p:cNvPr id="6" name="Google Shape;89;p13">
            <a:extLst>
              <a:ext uri="{FF2B5EF4-FFF2-40B4-BE49-F238E27FC236}">
                <a16:creationId xmlns:a16="http://schemas.microsoft.com/office/drawing/2014/main" id="{7C52A459-401F-16EE-5E98-8EC062BB7630}"/>
              </a:ext>
            </a:extLst>
          </p:cNvPr>
          <p:cNvSpPr txBox="1">
            <a:spLocks/>
          </p:cNvSpPr>
          <p:nvPr/>
        </p:nvSpPr>
        <p:spPr>
          <a:xfrm>
            <a:off x="1701734" y="886571"/>
            <a:ext cx="3029803" cy="552734"/>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accent5"/>
                </a:solidFill>
              </a:rPr>
              <a:t>The case of linear regression</a:t>
            </a:r>
          </a:p>
          <a:p>
            <a:pPr marL="0" indent="0" algn="just"/>
            <a:r>
              <a:rPr lang="en-GB" sz="1200" dirty="0">
                <a:solidFill>
                  <a:schemeClr val="bg2"/>
                </a:solidFill>
              </a:rPr>
              <a:t>Predicting consumption from the weight and power of a vehicle</a:t>
            </a:r>
            <a:endParaRPr lang="en-GB" sz="1200" dirty="0">
              <a:solidFill>
                <a:srgbClr val="C00000"/>
              </a:solidFill>
            </a:endParaRPr>
          </a:p>
        </p:txBody>
      </p:sp>
      <p:sp>
        <p:nvSpPr>
          <p:cNvPr id="10" name="Google Shape;89;p13">
            <a:extLst>
              <a:ext uri="{FF2B5EF4-FFF2-40B4-BE49-F238E27FC236}">
                <a16:creationId xmlns:a16="http://schemas.microsoft.com/office/drawing/2014/main" id="{62E71360-8336-F6ED-F9A7-33BA90E9FFAE}"/>
              </a:ext>
            </a:extLst>
          </p:cNvPr>
          <p:cNvSpPr txBox="1">
            <a:spLocks/>
          </p:cNvSpPr>
          <p:nvPr/>
        </p:nvSpPr>
        <p:spPr>
          <a:xfrm>
            <a:off x="4993433" y="886571"/>
            <a:ext cx="3559477" cy="625124"/>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We know how to interpret these coefficients (partial derivative derivative) but, expressed in different units, we cannot compare their respective their respective roles (weights), i.e., which variables are more important in the are the most important variables in the regression?</a:t>
            </a:r>
            <a:endParaRPr lang="en-GB" sz="800" dirty="0">
              <a:solidFill>
                <a:srgbClr val="C00000"/>
              </a:solidFill>
            </a:endParaRPr>
          </a:p>
        </p:txBody>
      </p:sp>
      <p:sp>
        <p:nvSpPr>
          <p:cNvPr id="12" name="Google Shape;89;p13">
            <a:extLst>
              <a:ext uri="{FF2B5EF4-FFF2-40B4-BE49-F238E27FC236}">
                <a16:creationId xmlns:a16="http://schemas.microsoft.com/office/drawing/2014/main" id="{955013D6-1CEE-A262-C178-7CB4B30EF3DA}"/>
              </a:ext>
            </a:extLst>
          </p:cNvPr>
          <p:cNvSpPr txBox="1">
            <a:spLocks/>
          </p:cNvSpPr>
          <p:nvPr/>
        </p:nvSpPr>
        <p:spPr>
          <a:xfrm>
            <a:off x="4993433" y="2089573"/>
            <a:ext cx="2894974" cy="319257"/>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900" dirty="0">
                <a:solidFill>
                  <a:schemeClr val="bg2"/>
                </a:solidFill>
              </a:rPr>
              <a:t>The p-value already gives us a better idea...</a:t>
            </a:r>
            <a:endParaRPr lang="en-GB" sz="900" dirty="0">
              <a:solidFill>
                <a:srgbClr val="C00000"/>
              </a:solidFill>
            </a:endParaRPr>
          </a:p>
        </p:txBody>
      </p:sp>
      <p:sp>
        <p:nvSpPr>
          <p:cNvPr id="14" name="Google Shape;89;p13">
            <a:extLst>
              <a:ext uri="{FF2B5EF4-FFF2-40B4-BE49-F238E27FC236}">
                <a16:creationId xmlns:a16="http://schemas.microsoft.com/office/drawing/2014/main" id="{09974DA8-AF49-992B-EAB2-7D8AF2435C05}"/>
              </a:ext>
            </a:extLst>
          </p:cNvPr>
          <p:cNvSpPr txBox="1">
            <a:spLocks/>
          </p:cNvSpPr>
          <p:nvPr/>
        </p:nvSpPr>
        <p:spPr>
          <a:xfrm>
            <a:off x="4849661" y="2322128"/>
            <a:ext cx="2894974" cy="319257"/>
          </a:xfrm>
          <a:prstGeom prst="rect">
            <a:avLst/>
          </a:prstGeom>
          <a:solidFill>
            <a:schemeClr val="tx2"/>
          </a:solidFill>
          <a:ln>
            <a:solidFill>
              <a:schemeClr val="accent3"/>
            </a:solid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200" dirty="0">
                <a:solidFill>
                  <a:schemeClr val="accent3"/>
                </a:solidFill>
              </a:rPr>
              <a:t>Solution 1: Focus and reduce data</a:t>
            </a:r>
          </a:p>
        </p:txBody>
      </p:sp>
      <p:sp>
        <p:nvSpPr>
          <p:cNvPr id="15" name="Google Shape;89;p13">
            <a:extLst>
              <a:ext uri="{FF2B5EF4-FFF2-40B4-BE49-F238E27FC236}">
                <a16:creationId xmlns:a16="http://schemas.microsoft.com/office/drawing/2014/main" id="{63AEAFC2-F640-7701-5594-78CB2A34F81F}"/>
              </a:ext>
            </a:extLst>
          </p:cNvPr>
          <p:cNvSpPr txBox="1">
            <a:spLocks/>
          </p:cNvSpPr>
          <p:nvPr/>
        </p:nvSpPr>
        <p:spPr>
          <a:xfrm>
            <a:off x="4904252" y="3596611"/>
            <a:ext cx="2840383" cy="368064"/>
          </a:xfrm>
          <a:prstGeom prst="rect">
            <a:avLst/>
          </a:prstGeom>
          <a:solidFill>
            <a:schemeClr val="tx2"/>
          </a:solid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800" dirty="0">
                <a:solidFill>
                  <a:schemeClr val="accent3"/>
                </a:solidFill>
              </a:rPr>
              <a:t>Solution 2: Correct the initial solution</a:t>
            </a:r>
          </a:p>
          <a:p>
            <a:pPr marL="0" indent="0" algn="ctr"/>
            <a:r>
              <a:rPr lang="en-GB" sz="800" dirty="0">
                <a:solidFill>
                  <a:schemeClr val="accent3"/>
                </a:solidFill>
              </a:rPr>
              <a:t>(Without recalculation of the regression)</a:t>
            </a:r>
          </a:p>
        </p:txBody>
      </p:sp>
      <p:sp>
        <p:nvSpPr>
          <p:cNvPr id="16" name="Google Shape;89;p13">
            <a:extLst>
              <a:ext uri="{FF2B5EF4-FFF2-40B4-BE49-F238E27FC236}">
                <a16:creationId xmlns:a16="http://schemas.microsoft.com/office/drawing/2014/main" id="{5347C9AD-8525-9327-4D95-CA7254515587}"/>
              </a:ext>
            </a:extLst>
          </p:cNvPr>
          <p:cNvSpPr txBox="1">
            <a:spLocks/>
          </p:cNvSpPr>
          <p:nvPr/>
        </p:nvSpPr>
        <p:spPr>
          <a:xfrm>
            <a:off x="5732060" y="2647666"/>
            <a:ext cx="1808328" cy="245660"/>
          </a:xfrm>
          <a:prstGeom prst="rect">
            <a:avLst/>
          </a:prstGeom>
          <a:solidFill>
            <a:srgbClr val="FFFF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600" dirty="0">
                <a:solidFill>
                  <a:schemeClr val="bg2"/>
                </a:solidFill>
              </a:rPr>
              <a:t>Standardized coefficients from centred-reduced data</a:t>
            </a:r>
            <a:endParaRPr lang="en-GB" sz="600" dirty="0">
              <a:solidFill>
                <a:srgbClr val="C00000"/>
              </a:solidFill>
            </a:endParaRPr>
          </a:p>
        </p:txBody>
      </p:sp>
      <p:sp>
        <p:nvSpPr>
          <p:cNvPr id="17" name="Google Shape;89;p13">
            <a:extLst>
              <a:ext uri="{FF2B5EF4-FFF2-40B4-BE49-F238E27FC236}">
                <a16:creationId xmlns:a16="http://schemas.microsoft.com/office/drawing/2014/main" id="{FA98D0E6-A683-D766-A078-FDB6DE327838}"/>
              </a:ext>
            </a:extLst>
          </p:cNvPr>
          <p:cNvSpPr txBox="1">
            <a:spLocks/>
          </p:cNvSpPr>
          <p:nvPr/>
        </p:nvSpPr>
        <p:spPr>
          <a:xfrm>
            <a:off x="5788924" y="4428725"/>
            <a:ext cx="1808328" cy="302504"/>
          </a:xfrm>
          <a:prstGeom prst="rect">
            <a:avLst/>
          </a:prstGeom>
          <a:solidFill>
            <a:srgbClr val="FFFF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500" dirty="0">
                <a:solidFill>
                  <a:schemeClr val="bg2"/>
                </a:solidFill>
              </a:rPr>
              <a:t>Standardised coefficients from the correction form correction formula (cf. Ménard)</a:t>
            </a:r>
            <a:endParaRPr lang="en-GB" sz="500" dirty="0">
              <a:solidFill>
                <a:srgbClr val="C00000"/>
              </a:solidFill>
            </a:endParaRPr>
          </a:p>
        </p:txBody>
      </p:sp>
    </p:spTree>
    <p:extLst>
      <p:ext uri="{BB962C8B-B14F-4D97-AF65-F5344CB8AC3E}">
        <p14:creationId xmlns:p14="http://schemas.microsoft.com/office/powerpoint/2010/main" val="1852215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Comparing the relative weight of variables</a:t>
            </a:r>
            <a:br>
              <a:rPr lang="en-GB" sz="1600" dirty="0"/>
            </a:br>
            <a:r>
              <a:rPr lang="en-GB" sz="1100" dirty="0"/>
              <a:t>Standardized coefficients for logistic regression (1)</a:t>
            </a:r>
            <a:endParaRPr lang="en-GB" sz="1200" dirty="0"/>
          </a:p>
        </p:txBody>
      </p:sp>
      <p:pic>
        <p:nvPicPr>
          <p:cNvPr id="3" name="Picture 2" descr="Graphical user interface&#10;&#10;Description automatically generated">
            <a:extLst>
              <a:ext uri="{FF2B5EF4-FFF2-40B4-BE49-F238E27FC236}">
                <a16:creationId xmlns:a16="http://schemas.microsoft.com/office/drawing/2014/main" id="{D3E41FA1-9AAC-25F8-5B6E-5769395CB0B9}"/>
              </a:ext>
            </a:extLst>
          </p:cNvPr>
          <p:cNvPicPr>
            <a:picLocks noChangeAspect="1"/>
          </p:cNvPicPr>
          <p:nvPr/>
        </p:nvPicPr>
        <p:blipFill>
          <a:blip r:embed="rId3"/>
          <a:stretch>
            <a:fillRect/>
          </a:stretch>
        </p:blipFill>
        <p:spPr>
          <a:xfrm>
            <a:off x="2024206" y="908467"/>
            <a:ext cx="5562321" cy="3934781"/>
          </a:xfrm>
          <a:prstGeom prst="rect">
            <a:avLst/>
          </a:prstGeom>
        </p:spPr>
      </p:pic>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7" name="Google Shape;89;p13">
            <a:extLst>
              <a:ext uri="{FF2B5EF4-FFF2-40B4-BE49-F238E27FC236}">
                <a16:creationId xmlns:a16="http://schemas.microsoft.com/office/drawing/2014/main" id="{E7DF64E1-4A49-9523-D06F-15C0A884F3FC}"/>
              </a:ext>
            </a:extLst>
          </p:cNvPr>
          <p:cNvSpPr txBox="1">
            <a:spLocks/>
          </p:cNvSpPr>
          <p:nvPr/>
        </p:nvSpPr>
        <p:spPr>
          <a:xfrm>
            <a:off x="5472982" y="949411"/>
            <a:ext cx="1303132" cy="259308"/>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700" dirty="0">
                <a:solidFill>
                  <a:schemeClr val="accent5"/>
                </a:solidFill>
              </a:rPr>
              <a:t>Heart = f (</a:t>
            </a:r>
            <a:r>
              <a:rPr lang="en-GB" sz="700" dirty="0" err="1">
                <a:solidFill>
                  <a:schemeClr val="accent5"/>
                </a:solidFill>
              </a:rPr>
              <a:t>age,rate_max</a:t>
            </a:r>
            <a:r>
              <a:rPr lang="en-GB" sz="700" dirty="0">
                <a:solidFill>
                  <a:schemeClr val="accent5"/>
                </a:solidFill>
              </a:rPr>
              <a:t>)</a:t>
            </a:r>
          </a:p>
        </p:txBody>
      </p:sp>
      <p:sp>
        <p:nvSpPr>
          <p:cNvPr id="8" name="Google Shape;89;p13">
            <a:extLst>
              <a:ext uri="{FF2B5EF4-FFF2-40B4-BE49-F238E27FC236}">
                <a16:creationId xmlns:a16="http://schemas.microsoft.com/office/drawing/2014/main" id="{9AE29FF8-ACCE-358B-90D4-B840D5F95606}"/>
              </a:ext>
            </a:extLst>
          </p:cNvPr>
          <p:cNvSpPr txBox="1">
            <a:spLocks/>
          </p:cNvSpPr>
          <p:nvPr/>
        </p:nvSpPr>
        <p:spPr>
          <a:xfrm>
            <a:off x="1951860" y="1564450"/>
            <a:ext cx="2729322" cy="130840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accent5"/>
                </a:solidFill>
              </a:rPr>
              <a:t>The case of logistic regression</a:t>
            </a:r>
          </a:p>
          <a:p>
            <a:pPr marL="0" indent="0" algn="just"/>
            <a:r>
              <a:rPr lang="en-GB" sz="800" dirty="0">
                <a:solidFill>
                  <a:schemeClr val="bg2"/>
                </a:solidFill>
              </a:rPr>
              <a:t>We want to obtain an interpretation of the type: an increase of 1 SD in the variable X increase of 1 </a:t>
            </a:r>
            <a:r>
              <a:rPr lang="en-GB" sz="800" dirty="0" err="1">
                <a:solidFill>
                  <a:schemeClr val="bg2"/>
                </a:solidFill>
              </a:rPr>
              <a:t>s.d.</a:t>
            </a:r>
            <a:r>
              <a:rPr lang="en-GB" sz="800" dirty="0">
                <a:solidFill>
                  <a:schemeClr val="bg2"/>
                </a:solidFill>
              </a:rPr>
              <a:t> of the variable X leads to a variation of m variation of m SD of the LOGIT. </a:t>
            </a:r>
          </a:p>
          <a:p>
            <a:pPr marL="0" indent="0" algn="just"/>
            <a:endParaRPr lang="en-GB" sz="800" dirty="0">
              <a:solidFill>
                <a:schemeClr val="bg2"/>
              </a:solidFill>
            </a:endParaRPr>
          </a:p>
          <a:p>
            <a:pPr marL="0" indent="0" algn="just"/>
            <a:r>
              <a:rPr lang="en-GB" sz="800" dirty="0">
                <a:solidFill>
                  <a:srgbClr val="9D9A12"/>
                </a:solidFill>
              </a:rPr>
              <a:t>We also (and especially) want to be able to compare the respective influences of the respective influences of the variables in the regression</a:t>
            </a:r>
          </a:p>
        </p:txBody>
      </p:sp>
      <p:sp>
        <p:nvSpPr>
          <p:cNvPr id="9" name="Google Shape;89;p13">
            <a:extLst>
              <a:ext uri="{FF2B5EF4-FFF2-40B4-BE49-F238E27FC236}">
                <a16:creationId xmlns:a16="http://schemas.microsoft.com/office/drawing/2014/main" id="{7D951D50-4810-2B21-0B78-F23B810AD8CA}"/>
              </a:ext>
            </a:extLst>
          </p:cNvPr>
          <p:cNvSpPr txBox="1">
            <a:spLocks/>
          </p:cNvSpPr>
          <p:nvPr/>
        </p:nvSpPr>
        <p:spPr>
          <a:xfrm>
            <a:off x="2024206" y="2982924"/>
            <a:ext cx="2729322" cy="160954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Problems</a:t>
            </a:r>
          </a:p>
          <a:p>
            <a:pPr marL="0" indent="0" algn="just"/>
            <a:r>
              <a:rPr lang="en-GB" sz="1000" dirty="0">
                <a:solidFill>
                  <a:schemeClr val="bg2"/>
                </a:solidFill>
              </a:rPr>
              <a:t>(1) π </a:t>
            </a:r>
            <a:r>
              <a:rPr lang="en-GB" sz="1000" dirty="0">
                <a:solidFill>
                  <a:schemeClr val="bg2"/>
                </a:solidFill>
                <a:sym typeface="Wingdings" panose="05000000000000000000" pitchFamily="2" charset="2"/>
              </a:rPr>
              <a:t></a:t>
            </a:r>
            <a:r>
              <a:rPr lang="en-GB" sz="1000" dirty="0">
                <a:solidFill>
                  <a:schemeClr val="bg2"/>
                </a:solidFill>
              </a:rPr>
              <a:t> 0 </a:t>
            </a:r>
            <a:r>
              <a:rPr lang="en-GB" sz="1000" dirty="0">
                <a:solidFill>
                  <a:schemeClr val="bg2"/>
                </a:solidFill>
                <a:sym typeface="Wingdings" panose="05000000000000000000" pitchFamily="2" charset="2"/>
              </a:rPr>
              <a:t></a:t>
            </a:r>
            <a:r>
              <a:rPr lang="en-GB" sz="1000" dirty="0">
                <a:solidFill>
                  <a:schemeClr val="bg2"/>
                </a:solidFill>
              </a:rPr>
              <a:t> LOGIT </a:t>
            </a:r>
            <a:r>
              <a:rPr lang="en-GB" sz="1000" dirty="0">
                <a:solidFill>
                  <a:schemeClr val="bg2"/>
                </a:solidFill>
                <a:sym typeface="Wingdings" panose="05000000000000000000" pitchFamily="2" charset="2"/>
              </a:rPr>
              <a:t></a:t>
            </a:r>
            <a:r>
              <a:rPr lang="en-GB" sz="1000" dirty="0">
                <a:solidFill>
                  <a:schemeClr val="bg2"/>
                </a:solidFill>
              </a:rPr>
              <a:t> -oo</a:t>
            </a:r>
          </a:p>
          <a:p>
            <a:pPr marL="0" indent="0" algn="just"/>
            <a:r>
              <a:rPr lang="en-GB" sz="1000" dirty="0">
                <a:solidFill>
                  <a:schemeClr val="bg2"/>
                </a:solidFill>
              </a:rPr>
              <a:t>(2) π </a:t>
            </a:r>
            <a:r>
              <a:rPr lang="en-GB" sz="1000" dirty="0">
                <a:solidFill>
                  <a:schemeClr val="bg2"/>
                </a:solidFill>
                <a:sym typeface="Wingdings" panose="05000000000000000000" pitchFamily="2" charset="2"/>
              </a:rPr>
              <a:t></a:t>
            </a:r>
            <a:r>
              <a:rPr lang="en-GB" sz="1000" dirty="0">
                <a:solidFill>
                  <a:schemeClr val="bg2"/>
                </a:solidFill>
              </a:rPr>
              <a:t> 1 </a:t>
            </a:r>
            <a:r>
              <a:rPr lang="en-GB" sz="1000" dirty="0">
                <a:solidFill>
                  <a:schemeClr val="bg2"/>
                </a:solidFill>
                <a:sym typeface="Wingdings" panose="05000000000000000000" pitchFamily="2" charset="2"/>
              </a:rPr>
              <a:t></a:t>
            </a:r>
            <a:r>
              <a:rPr lang="en-GB" sz="1000" dirty="0">
                <a:solidFill>
                  <a:schemeClr val="bg2"/>
                </a:solidFill>
              </a:rPr>
              <a:t> LOGIT </a:t>
            </a:r>
            <a:r>
              <a:rPr lang="en-GB" sz="1000" dirty="0">
                <a:solidFill>
                  <a:schemeClr val="bg2"/>
                </a:solidFill>
                <a:sym typeface="Wingdings" panose="05000000000000000000" pitchFamily="2" charset="2"/>
              </a:rPr>
              <a:t></a:t>
            </a:r>
            <a:r>
              <a:rPr lang="en-GB" sz="1000" dirty="0">
                <a:solidFill>
                  <a:schemeClr val="bg2"/>
                </a:solidFill>
              </a:rPr>
              <a:t> +oo</a:t>
            </a:r>
          </a:p>
          <a:p>
            <a:pPr marL="0" indent="0" algn="just"/>
            <a:r>
              <a:rPr lang="en-GB" sz="1000" dirty="0">
                <a:solidFill>
                  <a:schemeClr val="bg2"/>
                </a:solidFill>
              </a:rPr>
              <a:t>(3) And anyway, we cannot compute the LOGIT on the observed data</a:t>
            </a:r>
          </a:p>
          <a:p>
            <a:pPr marL="0" indent="0" algn="just"/>
            <a:endParaRPr lang="en-GB" sz="1000" dirty="0">
              <a:solidFill>
                <a:schemeClr val="bg2"/>
              </a:solidFill>
            </a:endParaRPr>
          </a:p>
          <a:p>
            <a:pPr marL="0" indent="0" algn="just"/>
            <a:r>
              <a:rPr lang="en-GB" sz="1000" dirty="0">
                <a:solidFill>
                  <a:schemeClr val="bg2"/>
                </a:solidFill>
              </a:rPr>
              <a:t>The correction of the coefficients with the standard deviation of the LOGIT does not make sense</a:t>
            </a:r>
            <a:endParaRPr lang="en-GB" sz="1000" dirty="0">
              <a:solidFill>
                <a:srgbClr val="C00000"/>
              </a:solidFill>
            </a:endParaRPr>
          </a:p>
        </p:txBody>
      </p:sp>
      <p:sp>
        <p:nvSpPr>
          <p:cNvPr id="11" name="Google Shape;89;p13">
            <a:extLst>
              <a:ext uri="{FF2B5EF4-FFF2-40B4-BE49-F238E27FC236}">
                <a16:creationId xmlns:a16="http://schemas.microsoft.com/office/drawing/2014/main" id="{1F4F7119-C3CA-60C0-096A-F225E8D12A6E}"/>
              </a:ext>
            </a:extLst>
          </p:cNvPr>
          <p:cNvSpPr txBox="1">
            <a:spLocks/>
          </p:cNvSpPr>
          <p:nvPr/>
        </p:nvSpPr>
        <p:spPr>
          <a:xfrm>
            <a:off x="4816882" y="2314631"/>
            <a:ext cx="2841991" cy="30573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Solution 0: Understanding the non-standardized coefficient</a:t>
            </a:r>
            <a:endParaRPr lang="en-GB" sz="800" dirty="0">
              <a:solidFill>
                <a:srgbClr val="C00000"/>
              </a:solidFill>
            </a:endParaRPr>
          </a:p>
        </p:txBody>
      </p:sp>
      <p:sp>
        <p:nvSpPr>
          <p:cNvPr id="13" name="Google Shape;89;p13">
            <a:extLst>
              <a:ext uri="{FF2B5EF4-FFF2-40B4-BE49-F238E27FC236}">
                <a16:creationId xmlns:a16="http://schemas.microsoft.com/office/drawing/2014/main" id="{430086AD-7212-1A5F-AB00-B60FF76052A1}"/>
              </a:ext>
            </a:extLst>
          </p:cNvPr>
          <p:cNvSpPr txBox="1">
            <a:spLocks/>
          </p:cNvSpPr>
          <p:nvPr/>
        </p:nvSpPr>
        <p:spPr>
          <a:xfrm>
            <a:off x="4743407" y="1904897"/>
            <a:ext cx="1303132" cy="409734"/>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Standard deviation of estimated LOGIT (model prediction)</a:t>
            </a:r>
            <a:endParaRPr lang="en-GB" sz="800" dirty="0">
              <a:solidFill>
                <a:srgbClr val="C00000"/>
              </a:solidFill>
            </a:endParaRPr>
          </a:p>
        </p:txBody>
      </p:sp>
    </p:spTree>
    <p:extLst>
      <p:ext uri="{BB962C8B-B14F-4D97-AF65-F5344CB8AC3E}">
        <p14:creationId xmlns:p14="http://schemas.microsoft.com/office/powerpoint/2010/main" val="2390236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Comparing the relative weight of variables</a:t>
            </a:r>
            <a:br>
              <a:rPr lang="en-GB" sz="1600" dirty="0"/>
            </a:br>
            <a:r>
              <a:rPr lang="en-GB" sz="1100" dirty="0"/>
              <a:t>Standardized Coeff. for logistic reg. (2)</a:t>
            </a:r>
            <a:endParaRPr lang="en-GB" sz="1200" dirty="0"/>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pic>
        <p:nvPicPr>
          <p:cNvPr id="5" name="Picture 4" descr="Graphical user interface, text&#10;&#10;Description automatically generated">
            <a:extLst>
              <a:ext uri="{FF2B5EF4-FFF2-40B4-BE49-F238E27FC236}">
                <a16:creationId xmlns:a16="http://schemas.microsoft.com/office/drawing/2014/main" id="{94F79EAE-D053-C4CD-8B51-2C0D75B4E063}"/>
              </a:ext>
            </a:extLst>
          </p:cNvPr>
          <p:cNvPicPr>
            <a:picLocks noChangeAspect="1"/>
          </p:cNvPicPr>
          <p:nvPr/>
        </p:nvPicPr>
        <p:blipFill>
          <a:blip r:embed="rId3"/>
          <a:stretch>
            <a:fillRect/>
          </a:stretch>
        </p:blipFill>
        <p:spPr>
          <a:xfrm>
            <a:off x="1756286" y="838238"/>
            <a:ext cx="5935717" cy="4235034"/>
          </a:xfrm>
          <a:prstGeom prst="rect">
            <a:avLst/>
          </a:prstGeom>
        </p:spPr>
      </p:pic>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10" name="Google Shape;89;p13">
            <a:extLst>
              <a:ext uri="{FF2B5EF4-FFF2-40B4-BE49-F238E27FC236}">
                <a16:creationId xmlns:a16="http://schemas.microsoft.com/office/drawing/2014/main" id="{6E643218-894F-8492-647C-64756E585F9A}"/>
              </a:ext>
            </a:extLst>
          </p:cNvPr>
          <p:cNvSpPr txBox="1">
            <a:spLocks/>
          </p:cNvSpPr>
          <p:nvPr/>
        </p:nvSpPr>
        <p:spPr>
          <a:xfrm>
            <a:off x="1756286" y="1378114"/>
            <a:ext cx="1566944" cy="366681"/>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accent5"/>
                </a:solidFill>
              </a:rPr>
              <a:t>Solution 1: Standardization on explanatory only</a:t>
            </a:r>
          </a:p>
        </p:txBody>
      </p:sp>
      <p:sp>
        <p:nvSpPr>
          <p:cNvPr id="14" name="Google Shape;89;p13">
            <a:extLst>
              <a:ext uri="{FF2B5EF4-FFF2-40B4-BE49-F238E27FC236}">
                <a16:creationId xmlns:a16="http://schemas.microsoft.com/office/drawing/2014/main" id="{83F0AACB-A3EF-E9E9-B350-97C7C453CAA9}"/>
              </a:ext>
            </a:extLst>
          </p:cNvPr>
          <p:cNvSpPr txBox="1">
            <a:spLocks/>
          </p:cNvSpPr>
          <p:nvPr/>
        </p:nvSpPr>
        <p:spPr>
          <a:xfrm>
            <a:off x="2729553" y="2352729"/>
            <a:ext cx="3957850" cy="329056"/>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accent3"/>
                </a:solidFill>
              </a:rPr>
              <a:t>Quantifies the absolute difference. Allows to compare the relative weight of the variables in the variables in the prediction of Y</a:t>
            </a:r>
          </a:p>
        </p:txBody>
      </p:sp>
      <p:sp>
        <p:nvSpPr>
          <p:cNvPr id="15" name="Google Shape;89;p13">
            <a:extLst>
              <a:ext uri="{FF2B5EF4-FFF2-40B4-BE49-F238E27FC236}">
                <a16:creationId xmlns:a16="http://schemas.microsoft.com/office/drawing/2014/main" id="{EA65AF65-2E17-0291-C0C2-E0C921FA9B0B}"/>
              </a:ext>
            </a:extLst>
          </p:cNvPr>
          <p:cNvSpPr txBox="1">
            <a:spLocks/>
          </p:cNvSpPr>
          <p:nvPr/>
        </p:nvSpPr>
        <p:spPr>
          <a:xfrm>
            <a:off x="3369603" y="1451977"/>
            <a:ext cx="1263811" cy="267641"/>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600" dirty="0">
                <a:solidFill>
                  <a:schemeClr val="bg2"/>
                </a:solidFill>
              </a:rPr>
              <a:t>Sol. 1 -- Standardization on explanatory only</a:t>
            </a:r>
            <a:endParaRPr lang="en-GB" sz="600" dirty="0">
              <a:solidFill>
                <a:srgbClr val="C00000"/>
              </a:solidFill>
            </a:endParaRPr>
          </a:p>
        </p:txBody>
      </p:sp>
      <p:sp>
        <p:nvSpPr>
          <p:cNvPr id="16" name="Google Shape;89;p13">
            <a:extLst>
              <a:ext uri="{FF2B5EF4-FFF2-40B4-BE49-F238E27FC236}">
                <a16:creationId xmlns:a16="http://schemas.microsoft.com/office/drawing/2014/main" id="{1C4A6276-10C3-02D0-FB8F-11574217CE0A}"/>
              </a:ext>
            </a:extLst>
          </p:cNvPr>
          <p:cNvSpPr txBox="1">
            <a:spLocks/>
          </p:cNvSpPr>
          <p:nvPr/>
        </p:nvSpPr>
        <p:spPr>
          <a:xfrm>
            <a:off x="1926883" y="2790657"/>
            <a:ext cx="1566944" cy="366681"/>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accent5"/>
                </a:solidFill>
              </a:rPr>
              <a:t>Solution 2: Standardization on and LOGIT</a:t>
            </a:r>
          </a:p>
        </p:txBody>
      </p:sp>
      <p:sp>
        <p:nvSpPr>
          <p:cNvPr id="17" name="Google Shape;89;p13">
            <a:extLst>
              <a:ext uri="{FF2B5EF4-FFF2-40B4-BE49-F238E27FC236}">
                <a16:creationId xmlns:a16="http://schemas.microsoft.com/office/drawing/2014/main" id="{C0F07960-BA9E-5880-2C9F-07C44823BD39}"/>
              </a:ext>
            </a:extLst>
          </p:cNvPr>
          <p:cNvSpPr txBox="1">
            <a:spLocks/>
          </p:cNvSpPr>
          <p:nvPr/>
        </p:nvSpPr>
        <p:spPr>
          <a:xfrm>
            <a:off x="5820769" y="2745606"/>
            <a:ext cx="1801505" cy="655984"/>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rgbClr val="9D9A12"/>
                </a:solidFill>
              </a:rPr>
              <a:t>Quantifies the difference in "standard deviation"</a:t>
            </a:r>
            <a:r>
              <a:rPr lang="en-GB" sz="800" dirty="0">
                <a:solidFill>
                  <a:schemeClr val="bg2"/>
                </a:solidFill>
              </a:rPr>
              <a:t>. </a:t>
            </a:r>
            <a:r>
              <a:rPr lang="en-GB" sz="800" dirty="0">
                <a:solidFill>
                  <a:schemeClr val="accent3"/>
                </a:solidFill>
              </a:rPr>
              <a:t>Allows also to compare the relative weight of the variables.</a:t>
            </a:r>
          </a:p>
        </p:txBody>
      </p:sp>
      <p:sp>
        <p:nvSpPr>
          <p:cNvPr id="18" name="Google Shape;89;p13">
            <a:extLst>
              <a:ext uri="{FF2B5EF4-FFF2-40B4-BE49-F238E27FC236}">
                <a16:creationId xmlns:a16="http://schemas.microsoft.com/office/drawing/2014/main" id="{F6592C11-25A0-3720-4ED9-BB0BF8BD7592}"/>
              </a:ext>
            </a:extLst>
          </p:cNvPr>
          <p:cNvSpPr txBox="1">
            <a:spLocks/>
          </p:cNvSpPr>
          <p:nvPr/>
        </p:nvSpPr>
        <p:spPr>
          <a:xfrm>
            <a:off x="5786649" y="4099396"/>
            <a:ext cx="1801505" cy="411732"/>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accent3"/>
                </a:solidFill>
              </a:rPr>
              <a:t>Allows, above all, to compare the relative weight of the variables.</a:t>
            </a:r>
          </a:p>
        </p:txBody>
      </p:sp>
      <p:sp>
        <p:nvSpPr>
          <p:cNvPr id="19" name="Google Shape;89;p13">
            <a:extLst>
              <a:ext uri="{FF2B5EF4-FFF2-40B4-BE49-F238E27FC236}">
                <a16:creationId xmlns:a16="http://schemas.microsoft.com/office/drawing/2014/main" id="{A8F976A0-41A2-F386-31E6-C5E042CC70B2}"/>
              </a:ext>
            </a:extLst>
          </p:cNvPr>
          <p:cNvSpPr txBox="1">
            <a:spLocks/>
          </p:cNvSpPr>
          <p:nvPr/>
        </p:nvSpPr>
        <p:spPr>
          <a:xfrm>
            <a:off x="1809602" y="3772148"/>
            <a:ext cx="1875294" cy="462885"/>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accent5"/>
                </a:solidFill>
              </a:rPr>
              <a:t>Solution 3: Standardization on the and the theoretical standard deviation that the logistic distribution (SAS solution)</a:t>
            </a:r>
          </a:p>
        </p:txBody>
      </p:sp>
      <p:sp>
        <p:nvSpPr>
          <p:cNvPr id="20" name="Google Shape;89;p13">
            <a:extLst>
              <a:ext uri="{FF2B5EF4-FFF2-40B4-BE49-F238E27FC236}">
                <a16:creationId xmlns:a16="http://schemas.microsoft.com/office/drawing/2014/main" id="{B0945F30-28FC-1A9B-2DE1-9DCD6A7C360C}"/>
              </a:ext>
            </a:extLst>
          </p:cNvPr>
          <p:cNvSpPr txBox="1">
            <a:spLocks/>
          </p:cNvSpPr>
          <p:nvPr/>
        </p:nvSpPr>
        <p:spPr>
          <a:xfrm>
            <a:off x="3369603" y="4611277"/>
            <a:ext cx="1550415" cy="46288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Theoretical standard deviation of the logistic law </a:t>
            </a:r>
          </a:p>
          <a:p>
            <a:pPr marL="0" indent="0" algn="just"/>
            <a:r>
              <a:rPr lang="en-GB" sz="700" dirty="0">
                <a:solidFill>
                  <a:schemeClr val="bg2"/>
                </a:solidFill>
              </a:rPr>
              <a:t>standard :: Mean = 0 and standard deviation</a:t>
            </a:r>
            <a:endParaRPr lang="en-GB" sz="700" dirty="0">
              <a:solidFill>
                <a:srgbClr val="C00000"/>
              </a:solidFill>
            </a:endParaRPr>
          </a:p>
        </p:txBody>
      </p:sp>
      <p:sp>
        <p:nvSpPr>
          <p:cNvPr id="21" name="Google Shape;89;p13">
            <a:extLst>
              <a:ext uri="{FF2B5EF4-FFF2-40B4-BE49-F238E27FC236}">
                <a16:creationId xmlns:a16="http://schemas.microsoft.com/office/drawing/2014/main" id="{23C75DBD-A6C7-3C23-2874-4A14AC84B71A}"/>
              </a:ext>
            </a:extLst>
          </p:cNvPr>
          <p:cNvSpPr txBox="1">
            <a:spLocks/>
          </p:cNvSpPr>
          <p:nvPr/>
        </p:nvSpPr>
        <p:spPr>
          <a:xfrm>
            <a:off x="4196687" y="3753134"/>
            <a:ext cx="1303362" cy="338960"/>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Standard deviation of estimated LOGIT (model prediction)</a:t>
            </a:r>
            <a:endParaRPr lang="en-GB" sz="800" dirty="0">
              <a:solidFill>
                <a:srgbClr val="C00000"/>
              </a:solidFill>
            </a:endParaRPr>
          </a:p>
        </p:txBody>
      </p:sp>
      <p:sp>
        <p:nvSpPr>
          <p:cNvPr id="23" name="Google Shape;89;p13">
            <a:extLst>
              <a:ext uri="{FF2B5EF4-FFF2-40B4-BE49-F238E27FC236}">
                <a16:creationId xmlns:a16="http://schemas.microsoft.com/office/drawing/2014/main" id="{86572A76-2D6A-A3E4-ED55-1E953408B345}"/>
              </a:ext>
            </a:extLst>
          </p:cNvPr>
          <p:cNvSpPr txBox="1">
            <a:spLocks/>
          </p:cNvSpPr>
          <p:nvPr/>
        </p:nvSpPr>
        <p:spPr>
          <a:xfrm>
            <a:off x="3916907" y="2715903"/>
            <a:ext cx="1598277" cy="250249"/>
          </a:xfrm>
          <a:prstGeom prst="rect">
            <a:avLst/>
          </a:prstGeom>
          <a:solidFill>
            <a:schemeClr val="tx2"/>
          </a:solid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Standard deviation of estimated LOGIT (model prediction)</a:t>
            </a:r>
            <a:endParaRPr lang="en-GB" sz="800" dirty="0">
              <a:solidFill>
                <a:srgbClr val="C00000"/>
              </a:solidFill>
            </a:endParaRPr>
          </a:p>
        </p:txBody>
      </p:sp>
      <p:sp>
        <p:nvSpPr>
          <p:cNvPr id="12" name="Google Shape;89;p13">
            <a:extLst>
              <a:ext uri="{FF2B5EF4-FFF2-40B4-BE49-F238E27FC236}">
                <a16:creationId xmlns:a16="http://schemas.microsoft.com/office/drawing/2014/main" id="{697F3519-AD8E-D246-EB9F-E93AE65F7BD4}"/>
              </a:ext>
            </a:extLst>
          </p:cNvPr>
          <p:cNvSpPr txBox="1">
            <a:spLocks/>
          </p:cNvSpPr>
          <p:nvPr/>
        </p:nvSpPr>
        <p:spPr>
          <a:xfrm>
            <a:off x="3518804" y="1185846"/>
            <a:ext cx="1182850" cy="342704"/>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600" dirty="0">
                <a:solidFill>
                  <a:schemeClr val="bg2"/>
                </a:solidFill>
              </a:rPr>
              <a:t>But uninterpretable constant</a:t>
            </a:r>
          </a:p>
          <a:p>
            <a:pPr marL="0" indent="0" algn="just"/>
            <a:r>
              <a:rPr lang="en-GB" sz="600" dirty="0">
                <a:solidFill>
                  <a:schemeClr val="bg2"/>
                </a:solidFill>
              </a:rPr>
              <a:t>interpretable</a:t>
            </a:r>
            <a:endParaRPr lang="en-GB" sz="600" dirty="0">
              <a:solidFill>
                <a:srgbClr val="C00000"/>
              </a:solidFill>
            </a:endParaRPr>
          </a:p>
        </p:txBody>
      </p:sp>
    </p:spTree>
    <p:extLst>
      <p:ext uri="{BB962C8B-B14F-4D97-AF65-F5344CB8AC3E}">
        <p14:creationId xmlns:p14="http://schemas.microsoft.com/office/powerpoint/2010/main" val="2508342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dirty="0"/>
              <a:t>variable selection</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49" y="1778400"/>
            <a:ext cx="6438625" cy="1090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dirty="0">
                <a:solidFill>
                  <a:schemeClr val="bg2"/>
                </a:solidFill>
              </a:rPr>
              <a:t>Choose the relevant variables for the regression</a:t>
            </a:r>
            <a:endParaRPr lang="en-GB" sz="1400" dirty="0">
              <a:solidFill>
                <a:schemeClr val="bg2"/>
              </a:solidFill>
            </a:endParaRPr>
          </a:p>
        </p:txBody>
      </p:sp>
      <p:pic>
        <p:nvPicPr>
          <p:cNvPr id="4" name="Picture 3" descr="A picture containing vector graphics&#10;&#10;Description automatically generated">
            <a:extLst>
              <a:ext uri="{FF2B5EF4-FFF2-40B4-BE49-F238E27FC236}">
                <a16:creationId xmlns:a16="http://schemas.microsoft.com/office/drawing/2014/main" id="{4472DE48-8800-7785-3D29-0EC328849690}"/>
              </a:ext>
            </a:extLst>
          </p:cNvPr>
          <p:cNvPicPr>
            <a:picLocks noChangeAspect="1"/>
          </p:cNvPicPr>
          <p:nvPr/>
        </p:nvPicPr>
        <p:blipFill>
          <a:blip r:embed="rId4"/>
          <a:stretch>
            <a:fillRect/>
          </a:stretch>
        </p:blipFill>
        <p:spPr>
          <a:xfrm>
            <a:off x="1854126" y="2381534"/>
            <a:ext cx="2594191" cy="2594191"/>
          </a:xfrm>
          <a:prstGeom prst="rect">
            <a:avLst/>
          </a:prstGeom>
        </p:spPr>
      </p:pic>
      <p:pic>
        <p:nvPicPr>
          <p:cNvPr id="8" name="Picture 7" descr="A picture containing text, queen, vector graphics, sign&#10;&#10;Description automatically generated">
            <a:extLst>
              <a:ext uri="{FF2B5EF4-FFF2-40B4-BE49-F238E27FC236}">
                <a16:creationId xmlns:a16="http://schemas.microsoft.com/office/drawing/2014/main" id="{B6C209E4-E5BC-DD76-D8EA-9C12AB1D63DB}"/>
              </a:ext>
            </a:extLst>
          </p:cNvPr>
          <p:cNvPicPr>
            <a:picLocks noChangeAspect="1"/>
          </p:cNvPicPr>
          <p:nvPr/>
        </p:nvPicPr>
        <p:blipFill>
          <a:blip r:embed="rId5"/>
          <a:stretch>
            <a:fillRect/>
          </a:stretch>
        </p:blipFill>
        <p:spPr>
          <a:xfrm rot="19744203">
            <a:off x="4873114" y="2564725"/>
            <a:ext cx="1627894" cy="1627894"/>
          </a:xfrm>
          <a:prstGeom prst="rect">
            <a:avLst/>
          </a:prstGeom>
        </p:spPr>
      </p:pic>
    </p:spTree>
    <p:extLst>
      <p:ext uri="{BB962C8B-B14F-4D97-AF65-F5344CB8AC3E}">
        <p14:creationId xmlns:p14="http://schemas.microsoft.com/office/powerpoint/2010/main" val="1328515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Selection of variables in practice</a:t>
            </a:r>
            <a:br>
              <a:rPr lang="en-GB" sz="1600" dirty="0"/>
            </a:br>
            <a:r>
              <a:rPr lang="en-GB" sz="1100" dirty="0"/>
              <a:t>Many candidates, few elected (desirable)</a:t>
            </a:r>
            <a:endParaRPr lang="en-GB" sz="1200" dirty="0"/>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pic>
        <p:nvPicPr>
          <p:cNvPr id="3" name="Picture 2" descr="Text&#10;&#10;Description automatically generated">
            <a:extLst>
              <a:ext uri="{FF2B5EF4-FFF2-40B4-BE49-F238E27FC236}">
                <a16:creationId xmlns:a16="http://schemas.microsoft.com/office/drawing/2014/main" id="{3E6A16A6-50FE-8202-C0ED-A2097D73C747}"/>
              </a:ext>
            </a:extLst>
          </p:cNvPr>
          <p:cNvPicPr>
            <a:picLocks noChangeAspect="1"/>
          </p:cNvPicPr>
          <p:nvPr/>
        </p:nvPicPr>
        <p:blipFill>
          <a:blip r:embed="rId3"/>
          <a:stretch>
            <a:fillRect/>
          </a:stretch>
        </p:blipFill>
        <p:spPr>
          <a:xfrm>
            <a:off x="1521780" y="1275146"/>
            <a:ext cx="6186494" cy="3868353"/>
          </a:xfrm>
          <a:prstGeom prst="rect">
            <a:avLst/>
          </a:prstGeom>
        </p:spPr>
      </p:pic>
      <p:sp>
        <p:nvSpPr>
          <p:cNvPr id="7" name="Google Shape;89;p13">
            <a:extLst>
              <a:ext uri="{FF2B5EF4-FFF2-40B4-BE49-F238E27FC236}">
                <a16:creationId xmlns:a16="http://schemas.microsoft.com/office/drawing/2014/main" id="{D630ABAA-755B-4914-7BDA-7CA9E3C97C68}"/>
              </a:ext>
            </a:extLst>
          </p:cNvPr>
          <p:cNvSpPr txBox="1">
            <a:spLocks/>
          </p:cNvSpPr>
          <p:nvPr/>
        </p:nvSpPr>
        <p:spPr>
          <a:xfrm>
            <a:off x="1474767" y="1271742"/>
            <a:ext cx="6365871" cy="283623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chemeClr val="bg2"/>
                </a:solidFill>
              </a:rPr>
              <a:t>In real studies, many variables are available, more or less relevant, competing... Too many variables kills the interpretation, there is also the danger of over-learning.</a:t>
            </a:r>
          </a:p>
          <a:p>
            <a:pPr marL="0" indent="0" algn="just"/>
            <a:endParaRPr lang="en-GB" sz="1100" dirty="0">
              <a:solidFill>
                <a:schemeClr val="bg2"/>
              </a:solidFill>
            </a:endParaRPr>
          </a:p>
          <a:p>
            <a:pPr marL="0" indent="0" algn="just"/>
            <a:r>
              <a:rPr lang="en-GB" sz="1100" dirty="0">
                <a:solidFill>
                  <a:schemeClr val="accent3"/>
                </a:solidFill>
              </a:rPr>
              <a:t>Problem:</a:t>
            </a:r>
          </a:p>
          <a:p>
            <a:pPr marL="0" indent="0" algn="just"/>
            <a:r>
              <a:rPr lang="en-GB" sz="1100" dirty="0">
                <a:solidFill>
                  <a:schemeClr val="bg2"/>
                </a:solidFill>
              </a:rPr>
              <a:t>Manual "expert" selection based on Wald or LR tedious if not impossible</a:t>
            </a:r>
          </a:p>
          <a:p>
            <a:pPr marL="0" indent="0" algn="just"/>
            <a:r>
              <a:rPr lang="en-GB" sz="1100" dirty="0">
                <a:solidFill>
                  <a:schemeClr val="bg2"/>
                </a:solidFill>
              </a:rPr>
              <a:t>We forbid ourselves to discover relationships that we have not thought of</a:t>
            </a:r>
          </a:p>
          <a:p>
            <a:pPr marL="0" indent="0" algn="just"/>
            <a:endParaRPr lang="en-GB" sz="1100" dirty="0">
              <a:solidFill>
                <a:schemeClr val="bg2"/>
              </a:solidFill>
            </a:endParaRPr>
          </a:p>
          <a:p>
            <a:pPr marL="0" indent="0" algn="just"/>
            <a:r>
              <a:rPr lang="en-GB" sz="1100" dirty="0">
                <a:solidFill>
                  <a:schemeClr val="tx1"/>
                </a:solidFill>
              </a:rPr>
              <a:t>Solution:</a:t>
            </a:r>
          </a:p>
          <a:p>
            <a:pPr marL="0" indent="0" algn="just"/>
            <a:r>
              <a:rPr lang="en-GB" sz="1100" dirty="0">
                <a:solidFill>
                  <a:schemeClr val="bg2"/>
                </a:solidFill>
              </a:rPr>
              <a:t>Use numerical techniques to select the "best" variables Occam's Razor Principle: with equal performance, the simpler the model, the more robust it will be; the easier it will be easier it will be to interpret.</a:t>
            </a:r>
          </a:p>
          <a:p>
            <a:pPr marL="0" indent="0" algn="just"/>
            <a:endParaRPr lang="en-GB" sz="1100" dirty="0">
              <a:solidFill>
                <a:schemeClr val="bg2"/>
              </a:solidFill>
            </a:endParaRPr>
          </a:p>
          <a:p>
            <a:pPr marL="0" indent="0" algn="just"/>
            <a:r>
              <a:rPr lang="en-GB" sz="1100" dirty="0">
                <a:solidFill>
                  <a:schemeClr val="bg2"/>
                </a:solidFill>
              </a:rPr>
              <a:t>Caution: Do not take the solution at face value, rather use the tool to build scenarios (which will be presented/discussed with the (to be presented/discussed with the expert)</a:t>
            </a:r>
          </a:p>
          <a:p>
            <a:pPr marL="0" indent="0" algn="just"/>
            <a:r>
              <a:rPr lang="en-GB" sz="1100" dirty="0">
                <a:solidFill>
                  <a:schemeClr val="bg2"/>
                </a:solidFill>
                <a:sym typeface="Wingdings" panose="05000000000000000000" pitchFamily="2" charset="2"/>
              </a:rPr>
              <a:t></a:t>
            </a:r>
            <a:r>
              <a:rPr lang="en-GB" sz="1100" dirty="0">
                <a:solidFill>
                  <a:schemeClr val="bg2"/>
                </a:solidFill>
              </a:rPr>
              <a:t> Exploratory work: combination of variables, construction of new variables, etc.</a:t>
            </a:r>
            <a:endParaRPr lang="en-GB" sz="1100" dirty="0">
              <a:solidFill>
                <a:srgbClr val="C00000"/>
              </a:solidFill>
            </a:endParaRPr>
          </a:p>
        </p:txBody>
      </p:sp>
      <p:sp>
        <p:nvSpPr>
          <p:cNvPr id="8" name="Google Shape;89;p13">
            <a:extLst>
              <a:ext uri="{FF2B5EF4-FFF2-40B4-BE49-F238E27FC236}">
                <a16:creationId xmlns:a16="http://schemas.microsoft.com/office/drawing/2014/main" id="{19141E3E-5978-B636-68D8-12EA95B5A708}"/>
              </a:ext>
            </a:extLst>
          </p:cNvPr>
          <p:cNvSpPr txBox="1">
            <a:spLocks/>
          </p:cNvSpPr>
          <p:nvPr/>
        </p:nvSpPr>
        <p:spPr>
          <a:xfrm>
            <a:off x="2430111" y="4182938"/>
            <a:ext cx="4366474" cy="846261"/>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100" dirty="0">
                <a:solidFill>
                  <a:srgbClr val="9D9A12"/>
                </a:solidFill>
              </a:rPr>
              <a:t>2 approaches</a:t>
            </a:r>
          </a:p>
          <a:p>
            <a:pPr marL="0" indent="0" algn="just"/>
            <a:endParaRPr lang="en-GB" sz="1100" dirty="0">
              <a:solidFill>
                <a:srgbClr val="9D9A12"/>
              </a:solidFill>
            </a:endParaRPr>
          </a:p>
          <a:p>
            <a:pPr marL="0" indent="0" algn="just"/>
            <a:r>
              <a:rPr lang="en-GB" sz="900" dirty="0">
                <a:solidFill>
                  <a:schemeClr val="bg2"/>
                </a:solidFill>
              </a:rPr>
              <a:t>1. </a:t>
            </a:r>
            <a:r>
              <a:rPr lang="en-GB" sz="1100" dirty="0">
                <a:solidFill>
                  <a:schemeClr val="bg2"/>
                </a:solidFill>
              </a:rPr>
              <a:t>	Variable selection = Optimization of a criterion</a:t>
            </a:r>
          </a:p>
          <a:p>
            <a:pPr marL="0" indent="0" algn="just"/>
            <a:endParaRPr lang="en-GB" sz="1100" dirty="0">
              <a:solidFill>
                <a:schemeClr val="bg2"/>
              </a:solidFill>
            </a:endParaRPr>
          </a:p>
          <a:p>
            <a:pPr marL="0" indent="0" algn="just"/>
            <a:r>
              <a:rPr lang="en-GB" sz="900" dirty="0">
                <a:solidFill>
                  <a:schemeClr val="bg2"/>
                </a:solidFill>
              </a:rPr>
              <a:t>2</a:t>
            </a:r>
            <a:r>
              <a:rPr lang="en-GB" sz="800" dirty="0">
                <a:solidFill>
                  <a:schemeClr val="bg2"/>
                </a:solidFill>
              </a:rPr>
              <a:t>. </a:t>
            </a:r>
            <a:r>
              <a:rPr lang="en-GB" sz="1100" dirty="0">
                <a:solidFill>
                  <a:schemeClr val="bg2"/>
                </a:solidFill>
              </a:rPr>
              <a:t>	Rely on inferential tools = Significance of variables</a:t>
            </a:r>
            <a:endParaRPr lang="en-GB" sz="1100" dirty="0">
              <a:solidFill>
                <a:srgbClr val="C00000"/>
              </a:solidFill>
            </a:endParaRPr>
          </a:p>
        </p:txBody>
      </p:sp>
    </p:spTree>
    <p:extLst>
      <p:ext uri="{BB962C8B-B14F-4D97-AF65-F5344CB8AC3E}">
        <p14:creationId xmlns:p14="http://schemas.microsoft.com/office/powerpoint/2010/main" val="2764302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Selection by optimization</a:t>
            </a:r>
            <a:br>
              <a:rPr lang="en-GB" sz="1600" dirty="0"/>
            </a:br>
            <a:r>
              <a:rPr lang="en-GB" sz="1100" dirty="0"/>
              <a:t>AIC (</a:t>
            </a:r>
            <a:r>
              <a:rPr lang="en-GB" sz="1100" dirty="0" err="1"/>
              <a:t>Akaïke</a:t>
            </a:r>
            <a:r>
              <a:rPr lang="en-GB" sz="1100" dirty="0"/>
              <a:t>) and BIC (Schwartz) criteria</a:t>
            </a:r>
            <a:endParaRPr lang="en-GB" sz="1200" dirty="0"/>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pic>
        <p:nvPicPr>
          <p:cNvPr id="5" name="Picture 4" descr="Text&#10;&#10;Description automatically generated">
            <a:extLst>
              <a:ext uri="{FF2B5EF4-FFF2-40B4-BE49-F238E27FC236}">
                <a16:creationId xmlns:a16="http://schemas.microsoft.com/office/drawing/2014/main" id="{14A0D747-582C-362E-7661-127AD7CB9AAB}"/>
              </a:ext>
            </a:extLst>
          </p:cNvPr>
          <p:cNvPicPr>
            <a:picLocks noChangeAspect="1"/>
          </p:cNvPicPr>
          <p:nvPr/>
        </p:nvPicPr>
        <p:blipFill>
          <a:blip r:embed="rId3"/>
          <a:stretch>
            <a:fillRect/>
          </a:stretch>
        </p:blipFill>
        <p:spPr>
          <a:xfrm>
            <a:off x="1616100" y="1056250"/>
            <a:ext cx="6255398" cy="4054021"/>
          </a:xfrm>
          <a:prstGeom prst="rect">
            <a:avLst/>
          </a:prstGeom>
        </p:spPr>
      </p:pic>
      <p:sp>
        <p:nvSpPr>
          <p:cNvPr id="9" name="Google Shape;89;p13">
            <a:extLst>
              <a:ext uri="{FF2B5EF4-FFF2-40B4-BE49-F238E27FC236}">
                <a16:creationId xmlns:a16="http://schemas.microsoft.com/office/drawing/2014/main" id="{D626C3F9-77F7-8F84-8AE5-59C3C6BB7463}"/>
              </a:ext>
            </a:extLst>
          </p:cNvPr>
          <p:cNvSpPr txBox="1">
            <a:spLocks/>
          </p:cNvSpPr>
          <p:nvPr/>
        </p:nvSpPr>
        <p:spPr>
          <a:xfrm>
            <a:off x="1616100" y="1045685"/>
            <a:ext cx="6135828" cy="77945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rgbClr val="C00000"/>
                </a:solidFill>
              </a:rPr>
              <a:t>Observation</a:t>
            </a:r>
          </a:p>
          <a:p>
            <a:pPr marL="0" indent="0" algn="just"/>
            <a:r>
              <a:rPr lang="en-GB" sz="800" dirty="0">
                <a:solidFill>
                  <a:schemeClr val="bg2"/>
                </a:solidFill>
              </a:rPr>
              <a:t>As the number of variables increases, the deviance decreases (or the likelihood increases), even if the added variable is not variable added is not relevant </a:t>
            </a:r>
          </a:p>
          <a:p>
            <a:pPr marL="0" indent="0" algn="just"/>
            <a:r>
              <a:rPr lang="en-GB" sz="800" dirty="0">
                <a:solidFill>
                  <a:schemeClr val="bg2"/>
                </a:solidFill>
              </a:rPr>
              <a:t>Cf. by analogy the SCR or the R² in linear regression, the degree of freedom decreases</a:t>
            </a:r>
            <a:endParaRPr lang="en-GB" sz="800" dirty="0">
              <a:solidFill>
                <a:srgbClr val="C00000"/>
              </a:solidFill>
            </a:endParaRPr>
          </a:p>
        </p:txBody>
      </p:sp>
      <p:sp>
        <p:nvSpPr>
          <p:cNvPr id="10" name="Google Shape;89;p13">
            <a:extLst>
              <a:ext uri="{FF2B5EF4-FFF2-40B4-BE49-F238E27FC236}">
                <a16:creationId xmlns:a16="http://schemas.microsoft.com/office/drawing/2014/main" id="{DB64D478-015E-6A64-B7DB-0D4AB960D3C3}"/>
              </a:ext>
            </a:extLst>
          </p:cNvPr>
          <p:cNvSpPr txBox="1">
            <a:spLocks/>
          </p:cNvSpPr>
          <p:nvPr/>
        </p:nvSpPr>
        <p:spPr>
          <a:xfrm>
            <a:off x="1616100" y="1814948"/>
            <a:ext cx="6135828" cy="66259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tx1"/>
                </a:solidFill>
              </a:rPr>
              <a:t>Solution</a:t>
            </a:r>
          </a:p>
          <a:p>
            <a:pPr marL="0" indent="0" algn="just"/>
            <a:r>
              <a:rPr lang="en-GB" sz="900" dirty="0">
                <a:solidFill>
                  <a:schemeClr val="bg2"/>
                </a:solidFill>
              </a:rPr>
              <a:t>Counterbalance the deviance reduction with a quantity reflecting the complexity of the model </a:t>
            </a:r>
            <a:r>
              <a:rPr lang="en-GB" sz="900" dirty="0">
                <a:solidFill>
                  <a:schemeClr val="bg2"/>
                </a:solidFill>
                <a:sym typeface="Wingdings" panose="05000000000000000000" pitchFamily="2" charset="2"/>
              </a:rPr>
              <a:t></a:t>
            </a:r>
            <a:r>
              <a:rPr lang="en-GB" sz="900" dirty="0">
                <a:solidFill>
                  <a:schemeClr val="bg2"/>
                </a:solidFill>
              </a:rPr>
              <a:t> The selection problem becomes an optimization problem (minimization)</a:t>
            </a:r>
            <a:endParaRPr lang="en-GB" sz="900" dirty="0">
              <a:solidFill>
                <a:srgbClr val="C00000"/>
              </a:solidFill>
            </a:endParaRPr>
          </a:p>
        </p:txBody>
      </p:sp>
      <p:sp>
        <p:nvSpPr>
          <p:cNvPr id="11" name="Google Shape;89;p13">
            <a:extLst>
              <a:ext uri="{FF2B5EF4-FFF2-40B4-BE49-F238E27FC236}">
                <a16:creationId xmlns:a16="http://schemas.microsoft.com/office/drawing/2014/main" id="{48463CEA-2C30-C977-B30D-B99AC836F5D0}"/>
              </a:ext>
            </a:extLst>
          </p:cNvPr>
          <p:cNvSpPr txBox="1">
            <a:spLocks/>
          </p:cNvSpPr>
          <p:nvPr/>
        </p:nvSpPr>
        <p:spPr>
          <a:xfrm>
            <a:off x="1951860" y="2745701"/>
            <a:ext cx="1221244" cy="40973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800" dirty="0">
                <a:solidFill>
                  <a:schemeClr val="bg2"/>
                </a:solidFill>
              </a:rPr>
              <a:t>Criterion AKAIKE</a:t>
            </a:r>
            <a:endParaRPr lang="en-GB" sz="800" dirty="0">
              <a:solidFill>
                <a:srgbClr val="C00000"/>
              </a:solidFill>
            </a:endParaRPr>
          </a:p>
        </p:txBody>
      </p:sp>
      <p:sp>
        <p:nvSpPr>
          <p:cNvPr id="12" name="Google Shape;89;p13">
            <a:extLst>
              <a:ext uri="{FF2B5EF4-FFF2-40B4-BE49-F238E27FC236}">
                <a16:creationId xmlns:a16="http://schemas.microsoft.com/office/drawing/2014/main" id="{A79662FC-6E43-7E58-02B7-8B245A3FB59B}"/>
              </a:ext>
            </a:extLst>
          </p:cNvPr>
          <p:cNvSpPr txBox="1">
            <a:spLocks/>
          </p:cNvSpPr>
          <p:nvPr/>
        </p:nvSpPr>
        <p:spPr>
          <a:xfrm>
            <a:off x="1951860" y="3199926"/>
            <a:ext cx="1221244" cy="40973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800" dirty="0">
                <a:solidFill>
                  <a:schemeClr val="bg2"/>
                </a:solidFill>
              </a:rPr>
              <a:t>BIC criterion</a:t>
            </a:r>
            <a:endParaRPr lang="en-GB" sz="800" dirty="0">
              <a:solidFill>
                <a:srgbClr val="C00000"/>
              </a:solidFill>
            </a:endParaRPr>
          </a:p>
        </p:txBody>
      </p:sp>
      <p:sp>
        <p:nvSpPr>
          <p:cNvPr id="14" name="Google Shape;89;p13">
            <a:extLst>
              <a:ext uri="{FF2B5EF4-FFF2-40B4-BE49-F238E27FC236}">
                <a16:creationId xmlns:a16="http://schemas.microsoft.com/office/drawing/2014/main" id="{1780FB58-C2B0-E97F-DCD9-17435203A031}"/>
              </a:ext>
            </a:extLst>
          </p:cNvPr>
          <p:cNvSpPr txBox="1">
            <a:spLocks/>
          </p:cNvSpPr>
          <p:nvPr/>
        </p:nvSpPr>
        <p:spPr>
          <a:xfrm>
            <a:off x="5281913" y="2526712"/>
            <a:ext cx="1733035" cy="409734"/>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Number of model parameters i.e.</a:t>
            </a:r>
          </a:p>
          <a:p>
            <a:pPr marL="0" indent="0" algn="just"/>
            <a:r>
              <a:rPr lang="en-GB" sz="800" dirty="0">
                <a:solidFill>
                  <a:schemeClr val="bg2"/>
                </a:solidFill>
              </a:rPr>
              <a:t>number of variables + 1</a:t>
            </a:r>
          </a:p>
        </p:txBody>
      </p:sp>
      <p:sp>
        <p:nvSpPr>
          <p:cNvPr id="15" name="Google Shape;89;p13">
            <a:extLst>
              <a:ext uri="{FF2B5EF4-FFF2-40B4-BE49-F238E27FC236}">
                <a16:creationId xmlns:a16="http://schemas.microsoft.com/office/drawing/2014/main" id="{869D5B1E-F19F-5357-52AA-B3840E155FCB}"/>
              </a:ext>
            </a:extLst>
          </p:cNvPr>
          <p:cNvSpPr txBox="1">
            <a:spLocks/>
          </p:cNvSpPr>
          <p:nvPr/>
        </p:nvSpPr>
        <p:spPr>
          <a:xfrm>
            <a:off x="5425214" y="3161331"/>
            <a:ext cx="2381304" cy="59091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More demanding, penalizes more complexity </a:t>
            </a:r>
            <a:r>
              <a:rPr lang="en-GB" sz="800" b="1" dirty="0">
                <a:solidFill>
                  <a:schemeClr val="bg2"/>
                </a:solidFill>
                <a:sym typeface="Wingdings" panose="05000000000000000000" pitchFamily="2" charset="2"/>
              </a:rPr>
              <a:t></a:t>
            </a:r>
            <a:endParaRPr lang="en-GB" sz="800" b="1" dirty="0">
              <a:solidFill>
                <a:schemeClr val="bg2"/>
              </a:solidFill>
            </a:endParaRPr>
          </a:p>
          <a:p>
            <a:pPr marL="0" indent="0" algn="just"/>
            <a:r>
              <a:rPr lang="en-GB" sz="800" dirty="0">
                <a:solidFill>
                  <a:schemeClr val="bg2"/>
                </a:solidFill>
              </a:rPr>
              <a:t>selects fewer variables.</a:t>
            </a:r>
          </a:p>
        </p:txBody>
      </p:sp>
      <p:sp>
        <p:nvSpPr>
          <p:cNvPr id="16" name="Google Shape;89;p13">
            <a:extLst>
              <a:ext uri="{FF2B5EF4-FFF2-40B4-BE49-F238E27FC236}">
                <a16:creationId xmlns:a16="http://schemas.microsoft.com/office/drawing/2014/main" id="{4598989F-90A2-DAA8-C877-A6D981F78B5A}"/>
              </a:ext>
            </a:extLst>
          </p:cNvPr>
          <p:cNvSpPr txBox="1">
            <a:spLocks/>
          </p:cNvSpPr>
          <p:nvPr/>
        </p:nvSpPr>
        <p:spPr>
          <a:xfrm>
            <a:off x="1761369" y="3817049"/>
            <a:ext cx="6045149" cy="1228416"/>
          </a:xfrm>
          <a:prstGeom prst="rect">
            <a:avLst/>
          </a:prstGeom>
          <a:solidFill>
            <a:schemeClr val="tx2"/>
          </a:solidFill>
          <a:ln>
            <a:solidFill>
              <a:schemeClr val="accent5"/>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Procedure</a:t>
            </a:r>
          </a:p>
          <a:p>
            <a:pPr marL="0" indent="0" algn="just"/>
            <a:r>
              <a:rPr lang="en-GB" sz="1000" dirty="0">
                <a:solidFill>
                  <a:schemeClr val="bg2"/>
                </a:solidFill>
              </a:rPr>
              <a:t>We are going to </a:t>
            </a:r>
            <a:r>
              <a:rPr lang="en-GB" sz="1000" dirty="0"/>
              <a:t>evaluate successions of nested models:</a:t>
            </a:r>
          </a:p>
          <a:p>
            <a:pPr marL="171450" indent="-171450" algn="just">
              <a:buFont typeface="Arial" panose="020B0604020202020204" pitchFamily="34" charset="0"/>
              <a:buChar char="•"/>
            </a:pPr>
            <a:r>
              <a:rPr lang="en-GB" sz="1000" dirty="0">
                <a:solidFill>
                  <a:schemeClr val="bg2"/>
                </a:solidFill>
              </a:rPr>
              <a:t>By adding them as we go FORWARD</a:t>
            </a:r>
          </a:p>
          <a:p>
            <a:pPr marL="171450" indent="-171450" algn="just">
              <a:buFont typeface="Arial" panose="020B0604020202020204" pitchFamily="34" charset="0"/>
              <a:buChar char="•"/>
            </a:pPr>
            <a:r>
              <a:rPr lang="en-GB" sz="1000" dirty="0">
                <a:solidFill>
                  <a:schemeClr val="bg2"/>
                </a:solidFill>
              </a:rPr>
              <a:t>By removing them progressively BACKWARD</a:t>
            </a:r>
          </a:p>
          <a:p>
            <a:pPr marL="171450" indent="-171450" algn="just">
              <a:buFont typeface="Arial" panose="020B0604020202020204" pitchFamily="34" charset="0"/>
              <a:buChar char="•"/>
            </a:pPr>
            <a:r>
              <a:rPr lang="en-GB" sz="1000" dirty="0">
                <a:solidFill>
                  <a:schemeClr val="bg2"/>
                </a:solidFill>
              </a:rPr>
              <a:t>STEPWISE: By alternating FORWARD / BACKWARD i.e., check that each addition of a variable does not cause the output of another variable</a:t>
            </a:r>
          </a:p>
          <a:p>
            <a:pPr marL="0" indent="0" algn="just"/>
            <a:r>
              <a:rPr lang="en-GB" sz="1000" dirty="0">
                <a:solidFill>
                  <a:schemeClr val="accent2"/>
                </a:solidFill>
              </a:rPr>
              <a:t>Stop rule : adding or removing a variable does not improve the criterion anymore</a:t>
            </a:r>
          </a:p>
        </p:txBody>
      </p:sp>
    </p:spTree>
    <p:extLst>
      <p:ext uri="{BB962C8B-B14F-4D97-AF65-F5344CB8AC3E}">
        <p14:creationId xmlns:p14="http://schemas.microsoft.com/office/powerpoint/2010/main" val="739567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Selection by optimization</a:t>
            </a:r>
            <a:br>
              <a:rPr lang="en-GB" sz="1600" dirty="0"/>
            </a:br>
            <a:r>
              <a:rPr lang="en-GB" sz="1100" dirty="0"/>
              <a:t>FORWARD selection detail in R</a:t>
            </a:r>
            <a:endParaRPr lang="en-GB" sz="1200" dirty="0"/>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pic>
        <p:nvPicPr>
          <p:cNvPr id="3" name="Picture 2" descr="A picture containing text&#10;&#10;Description automatically generated">
            <a:extLst>
              <a:ext uri="{FF2B5EF4-FFF2-40B4-BE49-F238E27FC236}">
                <a16:creationId xmlns:a16="http://schemas.microsoft.com/office/drawing/2014/main" id="{504E195A-9804-6115-9636-97ED0A5DC53B}"/>
              </a:ext>
            </a:extLst>
          </p:cNvPr>
          <p:cNvPicPr>
            <a:picLocks noChangeAspect="1"/>
          </p:cNvPicPr>
          <p:nvPr/>
        </p:nvPicPr>
        <p:blipFill>
          <a:blip r:embed="rId3"/>
          <a:stretch>
            <a:fillRect/>
          </a:stretch>
        </p:blipFill>
        <p:spPr>
          <a:xfrm>
            <a:off x="2132334" y="908466"/>
            <a:ext cx="5561978" cy="4204478"/>
          </a:xfrm>
          <a:prstGeom prst="rect">
            <a:avLst/>
          </a:prstGeom>
        </p:spPr>
      </p:pic>
      <p:sp>
        <p:nvSpPr>
          <p:cNvPr id="7" name="Google Shape;89;p13">
            <a:extLst>
              <a:ext uri="{FF2B5EF4-FFF2-40B4-BE49-F238E27FC236}">
                <a16:creationId xmlns:a16="http://schemas.microsoft.com/office/drawing/2014/main" id="{BE42A9D7-69D8-7A8B-9CD6-F9730065AACE}"/>
              </a:ext>
            </a:extLst>
          </p:cNvPr>
          <p:cNvSpPr txBox="1">
            <a:spLocks/>
          </p:cNvSpPr>
          <p:nvPr/>
        </p:nvSpPr>
        <p:spPr>
          <a:xfrm>
            <a:off x="5200220" y="2817731"/>
            <a:ext cx="2183218" cy="47497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Starting AIC, initial model: 287.9</a:t>
            </a:r>
            <a:endParaRPr lang="en-GB" sz="1000" dirty="0">
              <a:solidFill>
                <a:srgbClr val="C00000"/>
              </a:solidFill>
            </a:endParaRPr>
          </a:p>
        </p:txBody>
      </p:sp>
      <p:sp>
        <p:nvSpPr>
          <p:cNvPr id="8" name="Google Shape;89;p13">
            <a:extLst>
              <a:ext uri="{FF2B5EF4-FFF2-40B4-BE49-F238E27FC236}">
                <a16:creationId xmlns:a16="http://schemas.microsoft.com/office/drawing/2014/main" id="{6429340A-A702-A300-96B1-83B5C3C2C13F}"/>
              </a:ext>
            </a:extLst>
          </p:cNvPr>
          <p:cNvSpPr txBox="1">
            <a:spLocks/>
          </p:cNvSpPr>
          <p:nvPr/>
        </p:nvSpPr>
        <p:spPr>
          <a:xfrm>
            <a:off x="4981856" y="3220339"/>
            <a:ext cx="2183218" cy="58917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Best variable: "chest_paint_asympt_1 AIC of M(chest_paint_asympt_1) = 211.86 Starting point for a new search</a:t>
            </a:r>
            <a:endParaRPr lang="en-GB" sz="800" dirty="0">
              <a:solidFill>
                <a:srgbClr val="C00000"/>
              </a:solidFill>
            </a:endParaRPr>
          </a:p>
        </p:txBody>
      </p:sp>
      <p:sp>
        <p:nvSpPr>
          <p:cNvPr id="13" name="Google Shape;89;p13">
            <a:extLst>
              <a:ext uri="{FF2B5EF4-FFF2-40B4-BE49-F238E27FC236}">
                <a16:creationId xmlns:a16="http://schemas.microsoft.com/office/drawing/2014/main" id="{B563E517-34C6-1DCA-07B8-D4F0C7FB3D3B}"/>
              </a:ext>
            </a:extLst>
          </p:cNvPr>
          <p:cNvSpPr txBox="1">
            <a:spLocks/>
          </p:cNvSpPr>
          <p:nvPr/>
        </p:nvSpPr>
        <p:spPr>
          <a:xfrm>
            <a:off x="4865850" y="3950495"/>
            <a:ext cx="2579004" cy="6965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Second best variable, accepted since AIC continues to decrease: "exercise_angina_yes_1 AIC = 183.59</a:t>
            </a:r>
            <a:endParaRPr lang="en-GB" sz="900" dirty="0">
              <a:solidFill>
                <a:srgbClr val="C00000"/>
              </a:solidFill>
            </a:endParaRPr>
          </a:p>
        </p:txBody>
      </p:sp>
      <p:sp>
        <p:nvSpPr>
          <p:cNvPr id="17" name="Google Shape;89;p13">
            <a:extLst>
              <a:ext uri="{FF2B5EF4-FFF2-40B4-BE49-F238E27FC236}">
                <a16:creationId xmlns:a16="http://schemas.microsoft.com/office/drawing/2014/main" id="{2DC96B52-1CEE-19C4-A2E0-627EAA6E8825}"/>
              </a:ext>
            </a:extLst>
          </p:cNvPr>
          <p:cNvSpPr txBox="1">
            <a:spLocks/>
          </p:cNvSpPr>
          <p:nvPr/>
        </p:nvSpPr>
        <p:spPr>
          <a:xfrm>
            <a:off x="5418584" y="4623307"/>
            <a:ext cx="2579004" cy="46817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3"/>
                </a:solidFill>
              </a:rPr>
              <a:t>Stop when AIC no longer decreases!!!</a:t>
            </a:r>
          </a:p>
        </p:txBody>
      </p:sp>
    </p:spTree>
    <p:extLst>
      <p:ext uri="{BB962C8B-B14F-4D97-AF65-F5344CB8AC3E}">
        <p14:creationId xmlns:p14="http://schemas.microsoft.com/office/powerpoint/2010/main" val="2641210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831910" y="391660"/>
            <a:ext cx="3480180" cy="567281"/>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GB" sz="2400" dirty="0"/>
              <a:t>The LOGIT model</a:t>
            </a:r>
            <a:br>
              <a:rPr lang="en-GB" sz="2400" dirty="0"/>
            </a:br>
            <a:r>
              <a:rPr lang="en-GB" sz="1600" dirty="0"/>
              <a:t>Another writing of the probability ratio</a:t>
            </a:r>
            <a:endParaRPr lang="en-GB" sz="2000" dirty="0"/>
          </a:p>
        </p:txBody>
      </p:sp>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pic>
        <p:nvPicPr>
          <p:cNvPr id="3" name="Picture 2" descr="Text&#10;&#10;Description automatically generated">
            <a:extLst>
              <a:ext uri="{FF2B5EF4-FFF2-40B4-BE49-F238E27FC236}">
                <a16:creationId xmlns:a16="http://schemas.microsoft.com/office/drawing/2014/main" id="{CC638E34-823B-1916-424E-C474218ED75A}"/>
              </a:ext>
            </a:extLst>
          </p:cNvPr>
          <p:cNvPicPr>
            <a:picLocks noChangeAspect="1"/>
          </p:cNvPicPr>
          <p:nvPr/>
        </p:nvPicPr>
        <p:blipFill>
          <a:blip r:embed="rId3"/>
          <a:stretch>
            <a:fillRect/>
          </a:stretch>
        </p:blipFill>
        <p:spPr>
          <a:xfrm>
            <a:off x="1604068" y="1061939"/>
            <a:ext cx="5935863" cy="3887266"/>
          </a:xfrm>
          <a:prstGeom prst="rect">
            <a:avLst/>
          </a:prstGeom>
        </p:spPr>
      </p:pic>
      <p:sp>
        <p:nvSpPr>
          <p:cNvPr id="4" name="Google Shape;89;p13">
            <a:extLst>
              <a:ext uri="{FF2B5EF4-FFF2-40B4-BE49-F238E27FC236}">
                <a16:creationId xmlns:a16="http://schemas.microsoft.com/office/drawing/2014/main" id="{A7731044-ECF9-BCC3-9D9B-84A0F4AF57B1}"/>
              </a:ext>
            </a:extLst>
          </p:cNvPr>
          <p:cNvSpPr txBox="1">
            <a:spLocks/>
          </p:cNvSpPr>
          <p:nvPr/>
        </p:nvSpPr>
        <p:spPr>
          <a:xfrm>
            <a:off x="1842451" y="1061939"/>
            <a:ext cx="3385200" cy="70544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Let us write </a:t>
            </a:r>
            <a:r>
              <a:rPr lang="el-GR" sz="1200" dirty="0">
                <a:solidFill>
                  <a:schemeClr val="bg2"/>
                </a:solidFill>
              </a:rPr>
              <a:t>π</a:t>
            </a:r>
            <a:r>
              <a:rPr lang="en-GB" sz="1000" dirty="0">
                <a:solidFill>
                  <a:schemeClr val="bg2"/>
                </a:solidFill>
              </a:rPr>
              <a:t>(X) = P(Y=+/X)</a:t>
            </a:r>
          </a:p>
          <a:p>
            <a:pPr marL="0" indent="0"/>
            <a:r>
              <a:rPr lang="en-GB" sz="1000" dirty="0">
                <a:solidFill>
                  <a:schemeClr val="bg2"/>
                </a:solidFill>
              </a:rPr>
              <a:t>We define the LOGIT of P(Y=+/X) as follows</a:t>
            </a:r>
          </a:p>
        </p:txBody>
      </p:sp>
      <p:sp>
        <p:nvSpPr>
          <p:cNvPr id="5" name="Google Shape;89;p13">
            <a:extLst>
              <a:ext uri="{FF2B5EF4-FFF2-40B4-BE49-F238E27FC236}">
                <a16:creationId xmlns:a16="http://schemas.microsoft.com/office/drawing/2014/main" id="{ECAE4B6F-D955-10A5-40A5-9CF543EE86BE}"/>
              </a:ext>
            </a:extLst>
          </p:cNvPr>
          <p:cNvSpPr txBox="1">
            <a:spLocks/>
          </p:cNvSpPr>
          <p:nvPr/>
        </p:nvSpPr>
        <p:spPr>
          <a:xfrm>
            <a:off x="5847331" y="1936235"/>
            <a:ext cx="2885102" cy="96391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1 - </a:t>
            </a:r>
            <a:r>
              <a:rPr lang="en-GB" sz="1200" dirty="0">
                <a:solidFill>
                  <a:schemeClr val="bg2"/>
                </a:solidFill>
              </a:rPr>
              <a:t>π</a:t>
            </a:r>
            <a:r>
              <a:rPr lang="en-GB" sz="1000" dirty="0">
                <a:solidFill>
                  <a:schemeClr val="bg2"/>
                </a:solidFill>
              </a:rPr>
              <a:t>(X) = P(Y= - / X)</a:t>
            </a:r>
          </a:p>
          <a:p>
            <a:pPr marL="0" indent="0"/>
            <a:r>
              <a:rPr lang="en-GB" sz="1000" dirty="0">
                <a:solidFill>
                  <a:schemeClr val="bg2"/>
                </a:solidFill>
              </a:rPr>
              <a:t>Since we are in a binary framework</a:t>
            </a:r>
          </a:p>
        </p:txBody>
      </p:sp>
      <p:sp>
        <p:nvSpPr>
          <p:cNvPr id="7" name="Google Shape;89;p13">
            <a:extLst>
              <a:ext uri="{FF2B5EF4-FFF2-40B4-BE49-F238E27FC236}">
                <a16:creationId xmlns:a16="http://schemas.microsoft.com/office/drawing/2014/main" id="{D9C60A35-A17E-61F8-242D-2160BCED57C9}"/>
              </a:ext>
            </a:extLst>
          </p:cNvPr>
          <p:cNvSpPr txBox="1">
            <a:spLocks/>
          </p:cNvSpPr>
          <p:nvPr/>
        </p:nvSpPr>
        <p:spPr>
          <a:xfrm>
            <a:off x="4905636" y="3293348"/>
            <a:ext cx="2885102" cy="70544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t>It is the distribution function of the law</a:t>
            </a:r>
          </a:p>
          <a:p>
            <a:pPr marL="0" indent="0"/>
            <a:r>
              <a:rPr lang="en-GB" sz="1000" dirty="0"/>
              <a:t>Logistics</a:t>
            </a:r>
          </a:p>
        </p:txBody>
      </p:sp>
      <p:sp>
        <p:nvSpPr>
          <p:cNvPr id="8" name="Google Shape;89;p13">
            <a:extLst>
              <a:ext uri="{FF2B5EF4-FFF2-40B4-BE49-F238E27FC236}">
                <a16:creationId xmlns:a16="http://schemas.microsoft.com/office/drawing/2014/main" id="{F69597C9-2221-8833-F1F0-B002B32610BD}"/>
              </a:ext>
            </a:extLst>
          </p:cNvPr>
          <p:cNvSpPr txBox="1">
            <a:spLocks/>
          </p:cNvSpPr>
          <p:nvPr/>
        </p:nvSpPr>
        <p:spPr>
          <a:xfrm>
            <a:off x="4905636" y="4206028"/>
            <a:ext cx="2885102" cy="84617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t>Represents an "odds" i.e., a ratio of chances. Ex. odds = 2 </a:t>
            </a:r>
            <a:r>
              <a:rPr lang="en-GB" sz="1000" dirty="0">
                <a:sym typeface="Wingdings" panose="05000000000000000000" pitchFamily="2" charset="2"/>
              </a:rPr>
              <a:t></a:t>
            </a:r>
            <a:r>
              <a:rPr lang="en-GB" sz="1000" dirty="0"/>
              <a:t> the individual has 2 times more chances of being positive than of being negative.</a:t>
            </a:r>
          </a:p>
        </p:txBody>
      </p:sp>
    </p:spTree>
    <p:extLst>
      <p:ext uri="{BB962C8B-B14F-4D97-AF65-F5344CB8AC3E}">
        <p14:creationId xmlns:p14="http://schemas.microsoft.com/office/powerpoint/2010/main" val="2872071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Selection by optimization</a:t>
            </a:r>
            <a:br>
              <a:rPr lang="en-GB" sz="1600" dirty="0"/>
            </a:br>
            <a:r>
              <a:rPr lang="en-GB" sz="1100" dirty="0"/>
              <a:t>Comparison of solutions: FORWARD, BACKWARD, BOTH (#STEPWISE)</a:t>
            </a:r>
            <a:endParaRPr lang="en-GB" sz="1200" dirty="0"/>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pic>
        <p:nvPicPr>
          <p:cNvPr id="5" name="Picture 4" descr="Graphical user interface, text&#10;&#10;Description automatically generated">
            <a:extLst>
              <a:ext uri="{FF2B5EF4-FFF2-40B4-BE49-F238E27FC236}">
                <a16:creationId xmlns:a16="http://schemas.microsoft.com/office/drawing/2014/main" id="{FEF00039-4BB9-27DD-7460-AFD3F4C84248}"/>
              </a:ext>
            </a:extLst>
          </p:cNvPr>
          <p:cNvPicPr>
            <a:picLocks noChangeAspect="1"/>
          </p:cNvPicPr>
          <p:nvPr/>
        </p:nvPicPr>
        <p:blipFill>
          <a:blip r:embed="rId3"/>
          <a:stretch>
            <a:fillRect/>
          </a:stretch>
        </p:blipFill>
        <p:spPr>
          <a:xfrm>
            <a:off x="1551671" y="1066026"/>
            <a:ext cx="6711621" cy="3941388"/>
          </a:xfrm>
          <a:prstGeom prst="rect">
            <a:avLst/>
          </a:prstGeom>
        </p:spPr>
      </p:pic>
      <p:sp>
        <p:nvSpPr>
          <p:cNvPr id="9" name="Google Shape;89;p13">
            <a:extLst>
              <a:ext uri="{FF2B5EF4-FFF2-40B4-BE49-F238E27FC236}">
                <a16:creationId xmlns:a16="http://schemas.microsoft.com/office/drawing/2014/main" id="{2580F506-7971-679F-36A9-FB381FF46260}"/>
              </a:ext>
            </a:extLst>
          </p:cNvPr>
          <p:cNvSpPr txBox="1">
            <a:spLocks/>
          </p:cNvSpPr>
          <p:nvPr/>
        </p:nvSpPr>
        <p:spPr>
          <a:xfrm>
            <a:off x="4865301" y="3206969"/>
            <a:ext cx="3302884" cy="17471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C00000"/>
                </a:solidFill>
              </a:rPr>
              <a:t>Balance sheet</a:t>
            </a:r>
          </a:p>
          <a:p>
            <a:pPr marL="0" indent="0" algn="just"/>
            <a:endParaRPr lang="en-GB" sz="1000" dirty="0">
              <a:solidFill>
                <a:schemeClr val="bg2"/>
              </a:solidFill>
            </a:endParaRPr>
          </a:p>
          <a:p>
            <a:pPr marL="0" indent="0" algn="just"/>
            <a:r>
              <a:rPr lang="en-GB" sz="1000" dirty="0">
                <a:solidFill>
                  <a:schemeClr val="bg2"/>
                </a:solidFill>
              </a:rPr>
              <a:t>The solution differs according to the direction of the search (normal)</a:t>
            </a:r>
          </a:p>
          <a:p>
            <a:pPr marL="0" indent="0" algn="just"/>
            <a:endParaRPr lang="en-GB" sz="1000" dirty="0">
              <a:solidFill>
                <a:schemeClr val="bg2"/>
              </a:solidFill>
            </a:endParaRPr>
          </a:p>
          <a:p>
            <a:pPr marL="0" indent="0" algn="just"/>
            <a:r>
              <a:rPr lang="en-GB" sz="1000" dirty="0">
                <a:solidFill>
                  <a:schemeClr val="bg2"/>
                </a:solidFill>
              </a:rPr>
              <a:t>A variable chosen by AIC is not necessarily significant in the regression :( :(</a:t>
            </a:r>
          </a:p>
          <a:p>
            <a:pPr marL="0" indent="0" algn="just"/>
            <a:endParaRPr lang="en-GB" sz="1000" dirty="0">
              <a:solidFill>
                <a:schemeClr val="bg2"/>
              </a:solidFill>
            </a:endParaRPr>
          </a:p>
          <a:p>
            <a:pPr marL="0" indent="0" algn="just"/>
            <a:r>
              <a:rPr lang="en-GB" sz="1000" dirty="0">
                <a:solidFill>
                  <a:schemeClr val="bg2"/>
                </a:solidFill>
              </a:rPr>
              <a:t>Greed in computation time: each variable to be tested (intro or output) </a:t>
            </a:r>
            <a:r>
              <a:rPr lang="en-GB" sz="1000" dirty="0">
                <a:solidFill>
                  <a:schemeClr val="bg2"/>
                </a:solidFill>
                <a:sym typeface="Wingdings" panose="05000000000000000000" pitchFamily="2" charset="2"/>
              </a:rPr>
              <a:t></a:t>
            </a:r>
            <a:r>
              <a:rPr lang="en-GB" sz="1000" dirty="0">
                <a:solidFill>
                  <a:schemeClr val="bg2"/>
                </a:solidFill>
              </a:rPr>
              <a:t> a logistic regression :( :(</a:t>
            </a:r>
            <a:endParaRPr lang="en-GB" sz="1000" dirty="0">
              <a:solidFill>
                <a:srgbClr val="C00000"/>
              </a:solidFill>
            </a:endParaRPr>
          </a:p>
        </p:txBody>
      </p:sp>
    </p:spTree>
    <p:extLst>
      <p:ext uri="{BB962C8B-B14F-4D97-AF65-F5344CB8AC3E}">
        <p14:creationId xmlns:p14="http://schemas.microsoft.com/office/powerpoint/2010/main" val="2014711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Selection based on statistical criteria</a:t>
            </a:r>
            <a:br>
              <a:rPr lang="en-GB" sz="1600" dirty="0"/>
            </a:br>
            <a:r>
              <a:rPr lang="en-GB" sz="1100" dirty="0"/>
              <a:t>Score test and Wald test</a:t>
            </a:r>
            <a:endParaRPr lang="en-GB" sz="1200" dirty="0"/>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pic>
        <p:nvPicPr>
          <p:cNvPr id="3" name="Picture 2" descr="Text&#10;&#10;Description automatically generated">
            <a:extLst>
              <a:ext uri="{FF2B5EF4-FFF2-40B4-BE49-F238E27FC236}">
                <a16:creationId xmlns:a16="http://schemas.microsoft.com/office/drawing/2014/main" id="{6B301CDF-2030-F01D-B617-617EC4678A59}"/>
              </a:ext>
            </a:extLst>
          </p:cNvPr>
          <p:cNvPicPr>
            <a:picLocks noChangeAspect="1"/>
          </p:cNvPicPr>
          <p:nvPr/>
        </p:nvPicPr>
        <p:blipFill>
          <a:blip r:embed="rId3"/>
          <a:stretch>
            <a:fillRect/>
          </a:stretch>
        </p:blipFill>
        <p:spPr>
          <a:xfrm>
            <a:off x="1644555" y="1208719"/>
            <a:ext cx="6221599" cy="3934780"/>
          </a:xfrm>
          <a:prstGeom prst="rect">
            <a:avLst/>
          </a:prstGeom>
        </p:spPr>
      </p:pic>
      <p:sp>
        <p:nvSpPr>
          <p:cNvPr id="7" name="Google Shape;89;p13">
            <a:extLst>
              <a:ext uri="{FF2B5EF4-FFF2-40B4-BE49-F238E27FC236}">
                <a16:creationId xmlns:a16="http://schemas.microsoft.com/office/drawing/2014/main" id="{9DF0EAB5-E4E6-E331-7C4B-1F9E901F46FF}"/>
              </a:ext>
            </a:extLst>
          </p:cNvPr>
          <p:cNvSpPr txBox="1">
            <a:spLocks/>
          </p:cNvSpPr>
          <p:nvPr/>
        </p:nvSpPr>
        <p:spPr>
          <a:xfrm>
            <a:off x="1644554" y="1228424"/>
            <a:ext cx="6221599" cy="1173582"/>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Objective</a:t>
            </a:r>
          </a:p>
          <a:p>
            <a:pPr marL="0" indent="0" algn="just"/>
            <a:endParaRPr lang="en-GB" sz="1000" dirty="0">
              <a:solidFill>
                <a:schemeClr val="bg2"/>
              </a:solidFill>
            </a:endParaRPr>
          </a:p>
          <a:p>
            <a:pPr marL="0" indent="0" algn="just"/>
            <a:r>
              <a:rPr lang="en-GB" sz="1000" dirty="0">
                <a:solidFill>
                  <a:schemeClr val="bg2"/>
                </a:solidFill>
              </a:rPr>
              <a:t>(1) To perform a selection of variables based on statistical criteria without having to perform J² regressions: this would be the case if the likelihood ratio (LR) was used incorrectly -- critical especially on large bases</a:t>
            </a:r>
          </a:p>
          <a:p>
            <a:pPr marL="0" indent="0" algn="just"/>
            <a:endParaRPr lang="en-GB" sz="1000" dirty="0">
              <a:solidFill>
                <a:schemeClr val="bg2"/>
              </a:solidFill>
            </a:endParaRPr>
          </a:p>
          <a:p>
            <a:pPr marL="0" indent="0" algn="just"/>
            <a:r>
              <a:rPr lang="en-GB" sz="1000" dirty="0">
                <a:solidFill>
                  <a:schemeClr val="bg2"/>
                </a:solidFill>
              </a:rPr>
              <a:t>(2) To produce a result consistent with the classical tests of significance</a:t>
            </a:r>
          </a:p>
          <a:p>
            <a:pPr marL="0" indent="0" algn="just"/>
            <a:endParaRPr lang="en-GB" sz="1000" dirty="0">
              <a:solidFill>
                <a:schemeClr val="bg2"/>
              </a:solidFill>
            </a:endParaRPr>
          </a:p>
          <a:p>
            <a:pPr marL="0" indent="0" algn="just"/>
            <a:r>
              <a:rPr lang="en-GB" sz="1000" dirty="0">
                <a:solidFill>
                  <a:schemeClr val="bg2"/>
                </a:solidFill>
              </a:rPr>
              <a:t>(3) With always the same strategies FORWARD, BACKWARD, STEPWISE</a:t>
            </a:r>
          </a:p>
        </p:txBody>
      </p:sp>
      <p:sp>
        <p:nvSpPr>
          <p:cNvPr id="8" name="Google Shape;89;p13">
            <a:extLst>
              <a:ext uri="{FF2B5EF4-FFF2-40B4-BE49-F238E27FC236}">
                <a16:creationId xmlns:a16="http://schemas.microsoft.com/office/drawing/2014/main" id="{90711D80-4F53-67F9-FFB8-E19830CC2CDC}"/>
              </a:ext>
            </a:extLst>
          </p:cNvPr>
          <p:cNvSpPr txBox="1">
            <a:spLocks/>
          </p:cNvSpPr>
          <p:nvPr/>
        </p:nvSpPr>
        <p:spPr>
          <a:xfrm>
            <a:off x="1644553" y="2543163"/>
            <a:ext cx="5370395" cy="94169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accent5"/>
                </a:solidFill>
              </a:rPr>
              <a:t>Removing a variable</a:t>
            </a:r>
          </a:p>
          <a:p>
            <a:pPr marL="0" indent="0" algn="just"/>
            <a:endParaRPr lang="en-GB" sz="800" dirty="0">
              <a:solidFill>
                <a:schemeClr val="bg2"/>
              </a:solidFill>
            </a:endParaRPr>
          </a:p>
          <a:p>
            <a:pPr marL="0" indent="0" algn="just"/>
            <a:r>
              <a:rPr lang="en-GB" sz="800" dirty="0">
                <a:solidFill>
                  <a:schemeClr val="bg2"/>
                </a:solidFill>
              </a:rPr>
              <a:t>(1) The WALD statistic makes it possible to choose the variable to be eliminated without having to restart the regression</a:t>
            </a:r>
          </a:p>
          <a:p>
            <a:pPr marL="0" indent="0" algn="just"/>
            <a:endParaRPr lang="en-GB" sz="800" dirty="0">
              <a:solidFill>
                <a:schemeClr val="bg2"/>
              </a:solidFill>
            </a:endParaRPr>
          </a:p>
          <a:p>
            <a:pPr marL="0" indent="0" algn="just"/>
            <a:r>
              <a:rPr lang="en-GB" sz="800" dirty="0">
                <a:solidFill>
                  <a:schemeClr val="bg2"/>
                </a:solidFill>
              </a:rPr>
              <a:t>(2) In a pure BACKAWRD strategy, we would only have to run J regressions</a:t>
            </a:r>
            <a:endParaRPr lang="en-GB" sz="800" dirty="0">
              <a:solidFill>
                <a:srgbClr val="C00000"/>
              </a:solidFill>
            </a:endParaRPr>
          </a:p>
        </p:txBody>
      </p:sp>
      <p:sp>
        <p:nvSpPr>
          <p:cNvPr id="10" name="Google Shape;89;p13">
            <a:extLst>
              <a:ext uri="{FF2B5EF4-FFF2-40B4-BE49-F238E27FC236}">
                <a16:creationId xmlns:a16="http://schemas.microsoft.com/office/drawing/2014/main" id="{1478D7F5-1564-1213-E102-C4AC01826433}"/>
              </a:ext>
            </a:extLst>
          </p:cNvPr>
          <p:cNvSpPr txBox="1">
            <a:spLocks/>
          </p:cNvSpPr>
          <p:nvPr/>
        </p:nvSpPr>
        <p:spPr>
          <a:xfrm>
            <a:off x="2442947" y="3539449"/>
            <a:ext cx="4728952" cy="1476103"/>
          </a:xfrm>
          <a:prstGeom prst="rect">
            <a:avLst/>
          </a:prstGeom>
          <a:solidFill>
            <a:schemeClr val="tx2"/>
          </a:solidFill>
          <a:ln>
            <a:solidFill>
              <a:srgbClr val="9D9A12"/>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9D9A12"/>
                </a:solidFill>
              </a:rPr>
              <a:t>Adding a variable: Score test</a:t>
            </a:r>
          </a:p>
          <a:p>
            <a:pPr marL="0" indent="0" algn="just"/>
            <a:endParaRPr lang="en-GB" sz="1000" dirty="0">
              <a:solidFill>
                <a:srgbClr val="9D9A12"/>
              </a:solidFill>
            </a:endParaRPr>
          </a:p>
          <a:p>
            <a:pPr marL="0" indent="0" algn="just"/>
            <a:r>
              <a:rPr lang="en-GB" sz="1000" dirty="0">
                <a:solidFill>
                  <a:schemeClr val="bg2"/>
                </a:solidFill>
              </a:rPr>
              <a:t>(1) With LR: at step p, if we want to add the (p+1)</a:t>
            </a:r>
            <a:r>
              <a:rPr lang="en-GB" sz="1000" dirty="0" err="1">
                <a:solidFill>
                  <a:schemeClr val="bg2"/>
                </a:solidFill>
              </a:rPr>
              <a:t>th</a:t>
            </a:r>
            <a:r>
              <a:rPr lang="en-GB" sz="1000" dirty="0">
                <a:solidFill>
                  <a:schemeClr val="bg2"/>
                </a:solidFill>
              </a:rPr>
              <a:t> variable, we would have to run (J-p) regressions. To be avoided.</a:t>
            </a:r>
          </a:p>
          <a:p>
            <a:pPr marL="0" indent="0" algn="just"/>
            <a:endParaRPr lang="en-GB" sz="1000" dirty="0">
              <a:solidFill>
                <a:schemeClr val="bg2"/>
              </a:solidFill>
            </a:endParaRPr>
          </a:p>
          <a:p>
            <a:pPr marL="0" indent="0" algn="just"/>
            <a:r>
              <a:rPr lang="en-GB" sz="1000" dirty="0">
                <a:solidFill>
                  <a:schemeClr val="bg2"/>
                </a:solidFill>
              </a:rPr>
              <a:t>(2) Principle of the SCORE Test: Use the results of the p-variable regression to calculate the SCORES of each (J-p) remaining variable, choose the one with the best score </a:t>
            </a:r>
            <a:r>
              <a:rPr lang="en-GB" sz="1000" dirty="0">
                <a:solidFill>
                  <a:schemeClr val="bg2"/>
                </a:solidFill>
                <a:sym typeface="Wingdings" panose="05000000000000000000" pitchFamily="2" charset="2"/>
              </a:rPr>
              <a:t></a:t>
            </a:r>
            <a:r>
              <a:rPr lang="en-GB" sz="1000" dirty="0">
                <a:solidFill>
                  <a:schemeClr val="bg2"/>
                </a:solidFill>
              </a:rPr>
              <a:t> in pure FORWARD, one would have at worst J regressions to perform</a:t>
            </a:r>
            <a:endParaRPr lang="en-GB" sz="1000" dirty="0">
              <a:solidFill>
                <a:srgbClr val="C00000"/>
              </a:solidFill>
            </a:endParaRPr>
          </a:p>
        </p:txBody>
      </p:sp>
    </p:spTree>
    <p:extLst>
      <p:ext uri="{BB962C8B-B14F-4D97-AF65-F5344CB8AC3E}">
        <p14:creationId xmlns:p14="http://schemas.microsoft.com/office/powerpoint/2010/main" val="3545960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Principle of the Score Test</a:t>
            </a:r>
            <a:br>
              <a:rPr lang="en-GB" sz="1600" dirty="0"/>
            </a:br>
            <a:r>
              <a:rPr lang="en-GB" sz="1100" dirty="0"/>
              <a:t>The idea of the additional variable(s)</a:t>
            </a:r>
            <a:endParaRPr lang="en-GB" sz="1200" dirty="0"/>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pic>
        <p:nvPicPr>
          <p:cNvPr id="5" name="Picture 4" descr="Text&#10;&#10;Description automatically generated">
            <a:extLst>
              <a:ext uri="{FF2B5EF4-FFF2-40B4-BE49-F238E27FC236}">
                <a16:creationId xmlns:a16="http://schemas.microsoft.com/office/drawing/2014/main" id="{3A361827-3F6C-D68D-2832-EB54A00D4004}"/>
              </a:ext>
            </a:extLst>
          </p:cNvPr>
          <p:cNvPicPr>
            <a:picLocks noChangeAspect="1"/>
          </p:cNvPicPr>
          <p:nvPr/>
        </p:nvPicPr>
        <p:blipFill>
          <a:blip r:embed="rId3"/>
          <a:stretch>
            <a:fillRect/>
          </a:stretch>
        </p:blipFill>
        <p:spPr>
          <a:xfrm>
            <a:off x="1629880" y="840073"/>
            <a:ext cx="6221136" cy="4344369"/>
          </a:xfrm>
          <a:prstGeom prst="rect">
            <a:avLst/>
          </a:prstGeom>
        </p:spPr>
      </p:pic>
      <p:sp>
        <p:nvSpPr>
          <p:cNvPr id="9" name="Google Shape;89;p13">
            <a:extLst>
              <a:ext uri="{FF2B5EF4-FFF2-40B4-BE49-F238E27FC236}">
                <a16:creationId xmlns:a16="http://schemas.microsoft.com/office/drawing/2014/main" id="{1E804EF4-F6BA-002D-2E00-BBF5388F62CF}"/>
              </a:ext>
            </a:extLst>
          </p:cNvPr>
          <p:cNvSpPr txBox="1">
            <a:spLocks/>
          </p:cNvSpPr>
          <p:nvPr/>
        </p:nvSpPr>
        <p:spPr>
          <a:xfrm>
            <a:off x="1979040" y="1453396"/>
            <a:ext cx="3596070" cy="407471"/>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650" dirty="0">
                <a:solidFill>
                  <a:schemeClr val="bg2"/>
                </a:solidFill>
              </a:rPr>
              <a:t>- Current step: perform the L.R. with the p variables already = selected</a:t>
            </a:r>
          </a:p>
          <a:p>
            <a:pPr marL="0" indent="0" algn="just"/>
            <a:endParaRPr lang="en-GB" sz="650" dirty="0">
              <a:solidFill>
                <a:schemeClr val="bg2"/>
              </a:solidFill>
            </a:endParaRPr>
          </a:p>
          <a:p>
            <a:pPr marL="0" indent="0" algn="just"/>
            <a:r>
              <a:rPr lang="en-GB" sz="650" dirty="0">
                <a:solidFill>
                  <a:schemeClr val="bg2"/>
                </a:solidFill>
              </a:rPr>
              <a:t>- Compute, by integrating the (p+1)-</a:t>
            </a:r>
            <a:r>
              <a:rPr lang="en-GB" sz="650" dirty="0" err="1">
                <a:solidFill>
                  <a:schemeClr val="bg2"/>
                </a:solidFill>
              </a:rPr>
              <a:t>th</a:t>
            </a:r>
            <a:r>
              <a:rPr lang="en-GB" sz="650" dirty="0">
                <a:solidFill>
                  <a:schemeClr val="bg2"/>
                </a:solidFill>
              </a:rPr>
              <a:t> variable to be evaluated (as additional var.)</a:t>
            </a:r>
          </a:p>
        </p:txBody>
      </p:sp>
      <p:sp>
        <p:nvSpPr>
          <p:cNvPr id="11" name="Google Shape;89;p13">
            <a:extLst>
              <a:ext uri="{FF2B5EF4-FFF2-40B4-BE49-F238E27FC236}">
                <a16:creationId xmlns:a16="http://schemas.microsoft.com/office/drawing/2014/main" id="{6CBCF8ED-34EF-9820-7CEF-C40148820379}"/>
              </a:ext>
            </a:extLst>
          </p:cNvPr>
          <p:cNvSpPr txBox="1">
            <a:spLocks/>
          </p:cNvSpPr>
          <p:nvPr/>
        </p:nvSpPr>
        <p:spPr>
          <a:xfrm>
            <a:off x="1979040" y="1828408"/>
            <a:ext cx="1658088" cy="43821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650" dirty="0">
                <a:solidFill>
                  <a:schemeClr val="bg2"/>
                </a:solidFill>
              </a:rPr>
              <a:t>    - The gradient vector U</a:t>
            </a:r>
          </a:p>
          <a:p>
            <a:pPr marL="0" indent="0" algn="just"/>
            <a:endParaRPr lang="en-GB" sz="650" dirty="0">
              <a:solidFill>
                <a:schemeClr val="bg2"/>
              </a:solidFill>
            </a:endParaRPr>
          </a:p>
          <a:p>
            <a:pPr marL="0" indent="0" algn="just"/>
            <a:r>
              <a:rPr lang="en-GB" sz="650" dirty="0">
                <a:solidFill>
                  <a:schemeClr val="bg2"/>
                </a:solidFill>
              </a:rPr>
              <a:t>    - The Hessian matrix H</a:t>
            </a:r>
          </a:p>
        </p:txBody>
      </p:sp>
      <p:sp>
        <p:nvSpPr>
          <p:cNvPr id="12" name="Google Shape;89;p13">
            <a:extLst>
              <a:ext uri="{FF2B5EF4-FFF2-40B4-BE49-F238E27FC236}">
                <a16:creationId xmlns:a16="http://schemas.microsoft.com/office/drawing/2014/main" id="{19164053-4115-ABEF-DF3A-5D7CF4E449F4}"/>
              </a:ext>
            </a:extLst>
          </p:cNvPr>
          <p:cNvSpPr txBox="1">
            <a:spLocks/>
          </p:cNvSpPr>
          <p:nvPr/>
        </p:nvSpPr>
        <p:spPr>
          <a:xfrm>
            <a:off x="1979040" y="2208704"/>
            <a:ext cx="3828082" cy="77333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    - The variance covariance matrix of the coefficients Σ = H-1</a:t>
            </a:r>
          </a:p>
          <a:p>
            <a:pPr marL="0" indent="0" algn="just"/>
            <a:endParaRPr lang="en-GB" sz="700" dirty="0">
              <a:solidFill>
                <a:schemeClr val="bg2"/>
              </a:solidFill>
            </a:endParaRPr>
          </a:p>
          <a:p>
            <a:pPr marL="0" indent="0" algn="just"/>
            <a:r>
              <a:rPr lang="en-GB" sz="700" dirty="0">
                <a:solidFill>
                  <a:schemeClr val="bg2"/>
                </a:solidFill>
              </a:rPr>
              <a:t>    - Deduce the Score S = U' Σ U</a:t>
            </a:r>
          </a:p>
          <a:p>
            <a:pPr marL="0" indent="0" algn="just"/>
            <a:endParaRPr lang="en-GB" sz="700" dirty="0">
              <a:solidFill>
                <a:schemeClr val="bg2"/>
              </a:solidFill>
            </a:endParaRPr>
          </a:p>
          <a:p>
            <a:pPr marL="0" indent="0" algn="just"/>
            <a:r>
              <a:rPr lang="en-GB" sz="700" dirty="0">
                <a:solidFill>
                  <a:schemeClr val="bg2"/>
                </a:solidFill>
              </a:rPr>
              <a:t>- S follows a KHI-2 law with 1 degree of freedom</a:t>
            </a:r>
          </a:p>
          <a:p>
            <a:pPr marL="0" indent="0" algn="just"/>
            <a:endParaRPr lang="en-GB" sz="1000" dirty="0">
              <a:solidFill>
                <a:schemeClr val="bg2"/>
              </a:solidFill>
            </a:endParaRPr>
          </a:p>
        </p:txBody>
      </p:sp>
      <p:sp>
        <p:nvSpPr>
          <p:cNvPr id="13" name="Google Shape;89;p13">
            <a:extLst>
              <a:ext uri="{FF2B5EF4-FFF2-40B4-BE49-F238E27FC236}">
                <a16:creationId xmlns:a16="http://schemas.microsoft.com/office/drawing/2014/main" id="{BAD6AFEB-5200-AB8D-2D6D-19920CFB6251}"/>
              </a:ext>
            </a:extLst>
          </p:cNvPr>
          <p:cNvSpPr txBox="1">
            <a:spLocks/>
          </p:cNvSpPr>
          <p:nvPr/>
        </p:nvSpPr>
        <p:spPr>
          <a:xfrm>
            <a:off x="1924448" y="2945683"/>
            <a:ext cx="4824370" cy="473081"/>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sym typeface="Wingdings" panose="05000000000000000000" pitchFamily="2" charset="2"/>
              </a:rPr>
              <a:t></a:t>
            </a:r>
            <a:r>
              <a:rPr lang="en-GB" sz="700" dirty="0">
                <a:solidFill>
                  <a:schemeClr val="bg2"/>
                </a:solidFill>
              </a:rPr>
              <a:t> We choose the variable with the highest score</a:t>
            </a:r>
          </a:p>
          <a:p>
            <a:pPr marL="0" indent="0" algn="just"/>
            <a:endParaRPr lang="en-GB" sz="700" dirty="0">
              <a:solidFill>
                <a:schemeClr val="bg2"/>
              </a:solidFill>
            </a:endParaRPr>
          </a:p>
          <a:p>
            <a:pPr marL="0" indent="0" algn="just"/>
            <a:r>
              <a:rPr lang="en-GB" sz="700" dirty="0">
                <a:solidFill>
                  <a:schemeClr val="bg2"/>
                </a:solidFill>
                <a:sym typeface="Wingdings" panose="05000000000000000000" pitchFamily="2" charset="2"/>
              </a:rPr>
              <a:t></a:t>
            </a:r>
            <a:r>
              <a:rPr lang="en-GB" sz="700" dirty="0">
                <a:solidFill>
                  <a:schemeClr val="bg2"/>
                </a:solidFill>
              </a:rPr>
              <a:t> And it is included in the model if it is significant at the chosen risk α</a:t>
            </a:r>
          </a:p>
        </p:txBody>
      </p:sp>
      <p:sp>
        <p:nvSpPr>
          <p:cNvPr id="14" name="Google Shape;89;p13">
            <a:extLst>
              <a:ext uri="{FF2B5EF4-FFF2-40B4-BE49-F238E27FC236}">
                <a16:creationId xmlns:a16="http://schemas.microsoft.com/office/drawing/2014/main" id="{14BD526B-3450-B01F-33F8-6DE5BD1404C8}"/>
              </a:ext>
            </a:extLst>
          </p:cNvPr>
          <p:cNvSpPr txBox="1">
            <a:spLocks/>
          </p:cNvSpPr>
          <p:nvPr/>
        </p:nvSpPr>
        <p:spPr>
          <a:xfrm>
            <a:off x="2081397" y="3941970"/>
            <a:ext cx="5609116" cy="1066758"/>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(1) This is actually a hypothesis test where H0: a</a:t>
            </a:r>
            <a:r>
              <a:rPr lang="en-GB" sz="700" dirty="0">
                <a:solidFill>
                  <a:schemeClr val="bg2"/>
                </a:solidFill>
              </a:rPr>
              <a:t>p+1 </a:t>
            </a:r>
            <a:r>
              <a:rPr lang="en-GB" sz="1000" dirty="0">
                <a:solidFill>
                  <a:schemeClr val="bg2"/>
                </a:solidFill>
              </a:rPr>
              <a:t>= 0 vs. H1: a</a:t>
            </a:r>
            <a:r>
              <a:rPr lang="en-GB" sz="700" dirty="0">
                <a:solidFill>
                  <a:schemeClr val="bg2"/>
                </a:solidFill>
              </a:rPr>
              <a:t>p+1 </a:t>
            </a:r>
            <a:r>
              <a:rPr lang="en-GB" sz="1000" dirty="0">
                <a:solidFill>
                  <a:schemeClr val="bg2"/>
                </a:solidFill>
              </a:rPr>
              <a:t>≠ 0</a:t>
            </a:r>
          </a:p>
          <a:p>
            <a:pPr marL="0" indent="0" algn="just"/>
            <a:endParaRPr lang="en-GB" sz="1000" dirty="0">
              <a:solidFill>
                <a:schemeClr val="bg2"/>
              </a:solidFill>
            </a:endParaRPr>
          </a:p>
          <a:p>
            <a:pPr marL="0" indent="0" algn="just"/>
            <a:r>
              <a:rPr lang="en-GB" sz="1000" dirty="0">
                <a:solidFill>
                  <a:schemeClr val="bg2"/>
                </a:solidFill>
              </a:rPr>
              <a:t>(2) The same principle can be used to test the simultaneous addition of several variables (DDL = number of additional variables)</a:t>
            </a:r>
          </a:p>
          <a:p>
            <a:pPr marL="0" indent="0" algn="just"/>
            <a:endParaRPr lang="en-GB" sz="1000" dirty="0">
              <a:solidFill>
                <a:schemeClr val="bg2"/>
              </a:solidFill>
            </a:endParaRPr>
          </a:p>
          <a:p>
            <a:pPr marL="0" indent="0" algn="just"/>
            <a:r>
              <a:rPr lang="en-GB" sz="1000" dirty="0">
                <a:solidFill>
                  <a:schemeClr val="bg2"/>
                </a:solidFill>
              </a:rPr>
              <a:t>(3) The Score test is therefore an alternative to the likelihood ratio test for assessing the significance of one or a group of variables</a:t>
            </a:r>
          </a:p>
        </p:txBody>
      </p:sp>
    </p:spTree>
    <p:extLst>
      <p:ext uri="{BB962C8B-B14F-4D97-AF65-F5344CB8AC3E}">
        <p14:creationId xmlns:p14="http://schemas.microsoft.com/office/powerpoint/2010/main" val="178254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Testing the Score - An example</a:t>
            </a:r>
            <a:br>
              <a:rPr lang="en-GB" sz="1600" dirty="0"/>
            </a:br>
            <a:r>
              <a:rPr lang="en-GB" sz="1100" dirty="0"/>
              <a:t>Evaluate the addition of "age" in a model where there is already the constant and max rate</a:t>
            </a:r>
            <a:endParaRPr lang="en-GB" sz="1200" dirty="0"/>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pic>
        <p:nvPicPr>
          <p:cNvPr id="3" name="Picture 2" descr="A picture containing graphical user interface&#10;&#10;Description automatically generated">
            <a:extLst>
              <a:ext uri="{FF2B5EF4-FFF2-40B4-BE49-F238E27FC236}">
                <a16:creationId xmlns:a16="http://schemas.microsoft.com/office/drawing/2014/main" id="{CCD938BC-EA8D-3E6A-3FE9-7D6D558EDB1E}"/>
              </a:ext>
            </a:extLst>
          </p:cNvPr>
          <p:cNvPicPr>
            <a:picLocks noChangeAspect="1"/>
          </p:cNvPicPr>
          <p:nvPr/>
        </p:nvPicPr>
        <p:blipFill>
          <a:blip r:embed="rId3"/>
          <a:stretch>
            <a:fillRect/>
          </a:stretch>
        </p:blipFill>
        <p:spPr>
          <a:xfrm>
            <a:off x="1634401" y="1029914"/>
            <a:ext cx="6056112" cy="4113586"/>
          </a:xfrm>
          <a:prstGeom prst="rect">
            <a:avLst/>
          </a:prstGeom>
        </p:spPr>
      </p:pic>
      <p:sp>
        <p:nvSpPr>
          <p:cNvPr id="7" name="Google Shape;89;p13">
            <a:extLst>
              <a:ext uri="{FF2B5EF4-FFF2-40B4-BE49-F238E27FC236}">
                <a16:creationId xmlns:a16="http://schemas.microsoft.com/office/drawing/2014/main" id="{756C8F15-41E2-411D-D6FB-0F2DE320E458}"/>
              </a:ext>
            </a:extLst>
          </p:cNvPr>
          <p:cNvSpPr txBox="1">
            <a:spLocks/>
          </p:cNvSpPr>
          <p:nvPr/>
        </p:nvSpPr>
        <p:spPr>
          <a:xfrm>
            <a:off x="852986" y="2763672"/>
            <a:ext cx="2053987" cy="18151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Vector U</a:t>
            </a:r>
          </a:p>
          <a:p>
            <a:pPr marL="0" indent="0" algn="just"/>
            <a:endParaRPr lang="en-GB" sz="1000" dirty="0">
              <a:solidFill>
                <a:schemeClr val="accent5"/>
              </a:solidFill>
            </a:endParaRPr>
          </a:p>
          <a:p>
            <a:pPr marL="0" indent="0" algn="just"/>
            <a:r>
              <a:rPr lang="en-GB" sz="1000" dirty="0">
                <a:solidFill>
                  <a:schemeClr val="bg2"/>
                </a:solidFill>
              </a:rPr>
              <a:t>U(const) = 0 and U(Rate_Max)= 0 since we have found an optimum of -2LL from these 2 variables. This is not the case for U(age), it did not take part in the calculations</a:t>
            </a:r>
          </a:p>
        </p:txBody>
      </p:sp>
      <p:sp>
        <p:nvSpPr>
          <p:cNvPr id="8" name="Google Shape;89;p13">
            <a:extLst>
              <a:ext uri="{FF2B5EF4-FFF2-40B4-BE49-F238E27FC236}">
                <a16:creationId xmlns:a16="http://schemas.microsoft.com/office/drawing/2014/main" id="{8C52815F-2FD7-365F-6308-9ACA02038C6C}"/>
              </a:ext>
            </a:extLst>
          </p:cNvPr>
          <p:cNvSpPr txBox="1">
            <a:spLocks/>
          </p:cNvSpPr>
          <p:nvPr/>
        </p:nvSpPr>
        <p:spPr>
          <a:xfrm>
            <a:off x="5974389" y="2354239"/>
            <a:ext cx="1395402" cy="552734"/>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Has been optimized only on CONST and RATE_MAX</a:t>
            </a:r>
          </a:p>
        </p:txBody>
      </p:sp>
      <p:sp>
        <p:nvSpPr>
          <p:cNvPr id="10" name="Google Shape;89;p13">
            <a:extLst>
              <a:ext uri="{FF2B5EF4-FFF2-40B4-BE49-F238E27FC236}">
                <a16:creationId xmlns:a16="http://schemas.microsoft.com/office/drawing/2014/main" id="{F0AD0FDD-8E9A-CD6A-9454-0489B7F80A92}"/>
              </a:ext>
            </a:extLst>
          </p:cNvPr>
          <p:cNvSpPr txBox="1">
            <a:spLocks/>
          </p:cNvSpPr>
          <p:nvPr/>
        </p:nvSpPr>
        <p:spPr>
          <a:xfrm>
            <a:off x="6001683" y="3195890"/>
            <a:ext cx="1507915" cy="420767"/>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V is the diagonal matrix formed by the π x (1 - π)</a:t>
            </a:r>
          </a:p>
        </p:txBody>
      </p:sp>
      <p:sp>
        <p:nvSpPr>
          <p:cNvPr id="15" name="Google Shape;89;p13">
            <a:extLst>
              <a:ext uri="{FF2B5EF4-FFF2-40B4-BE49-F238E27FC236}">
                <a16:creationId xmlns:a16="http://schemas.microsoft.com/office/drawing/2014/main" id="{84CAE895-1F3C-571D-608F-B49EB669D044}"/>
              </a:ext>
            </a:extLst>
          </p:cNvPr>
          <p:cNvSpPr txBox="1">
            <a:spLocks/>
          </p:cNvSpPr>
          <p:nvPr/>
        </p:nvSpPr>
        <p:spPr>
          <a:xfrm>
            <a:off x="5918132" y="4442346"/>
            <a:ext cx="1507915" cy="498144"/>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6">
                    <a:lumMod val="50000"/>
                  </a:schemeClr>
                </a:solidFill>
              </a:rPr>
              <a:t>CCL: At the 5% risk, the "age" variable is not significant.</a:t>
            </a:r>
          </a:p>
        </p:txBody>
      </p:sp>
      <p:sp>
        <p:nvSpPr>
          <p:cNvPr id="16" name="Google Shape;89;p13">
            <a:extLst>
              <a:ext uri="{FF2B5EF4-FFF2-40B4-BE49-F238E27FC236}">
                <a16:creationId xmlns:a16="http://schemas.microsoft.com/office/drawing/2014/main" id="{4E48700F-793A-4E70-4AB5-2355F04F1C13}"/>
              </a:ext>
            </a:extLst>
          </p:cNvPr>
          <p:cNvSpPr txBox="1">
            <a:spLocks/>
          </p:cNvSpPr>
          <p:nvPr/>
        </p:nvSpPr>
        <p:spPr>
          <a:xfrm>
            <a:off x="5924956" y="3746309"/>
            <a:ext cx="1315181" cy="402609"/>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accent5"/>
                </a:solidFill>
              </a:rPr>
              <a:t>X is the matrix of var. explanatory matrix that now includes the "age" variable</a:t>
            </a:r>
          </a:p>
        </p:txBody>
      </p:sp>
      <p:sp>
        <p:nvSpPr>
          <p:cNvPr id="17" name="Google Shape;89;p13">
            <a:extLst>
              <a:ext uri="{FF2B5EF4-FFF2-40B4-BE49-F238E27FC236}">
                <a16:creationId xmlns:a16="http://schemas.microsoft.com/office/drawing/2014/main" id="{650B8DDE-806F-64E4-4560-9246C8B8D733}"/>
              </a:ext>
            </a:extLst>
          </p:cNvPr>
          <p:cNvSpPr txBox="1">
            <a:spLocks/>
          </p:cNvSpPr>
          <p:nvPr/>
        </p:nvSpPr>
        <p:spPr>
          <a:xfrm>
            <a:off x="7520943" y="964948"/>
            <a:ext cx="690766" cy="385271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Tree>
    <p:extLst>
      <p:ext uri="{BB962C8B-B14F-4D97-AF65-F5344CB8AC3E}">
        <p14:creationId xmlns:p14="http://schemas.microsoft.com/office/powerpoint/2010/main" val="3460853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dirty="0"/>
              <a:t>Regression Diagnostics</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726450" y="1774238"/>
            <a:ext cx="6438625" cy="215363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b="1" dirty="0">
                <a:solidFill>
                  <a:schemeClr val="bg2"/>
                </a:solidFill>
              </a:rPr>
              <a:t>Residual analysis</a:t>
            </a:r>
          </a:p>
          <a:p>
            <a:pPr marL="0" indent="0" algn="ctr"/>
            <a:endParaRPr lang="en-GB" b="1" dirty="0">
              <a:solidFill>
                <a:schemeClr val="bg2"/>
              </a:solidFill>
            </a:endParaRPr>
          </a:p>
          <a:p>
            <a:pPr marL="285750" indent="-285750" algn="just">
              <a:buFont typeface="Arial" panose="020B0604020202020204" pitchFamily="34" charset="0"/>
              <a:buChar char="•"/>
            </a:pPr>
            <a:r>
              <a:rPr lang="en-GB" sz="1300" dirty="0">
                <a:solidFill>
                  <a:schemeClr val="bg2"/>
                </a:solidFill>
              </a:rPr>
              <a:t>Determine if there are observations that are very poorly explained</a:t>
            </a:r>
          </a:p>
          <a:p>
            <a:pPr marL="285750" indent="-285750" algn="just">
              <a:buFont typeface="Arial" panose="020B0604020202020204" pitchFamily="34" charset="0"/>
              <a:buChar char="•"/>
            </a:pPr>
            <a:endParaRPr lang="en-GB" sz="1300" dirty="0">
              <a:solidFill>
                <a:schemeClr val="bg2"/>
              </a:solidFill>
            </a:endParaRPr>
          </a:p>
          <a:p>
            <a:pPr marL="285750" indent="-285750" algn="just">
              <a:buFont typeface="Arial" panose="020B0604020202020204" pitchFamily="34" charset="0"/>
              <a:buChar char="•"/>
            </a:pPr>
            <a:r>
              <a:rPr lang="en-GB" sz="1300" dirty="0">
                <a:solidFill>
                  <a:schemeClr val="bg2"/>
                </a:solidFill>
              </a:rPr>
              <a:t>Determine if some observations deviate significantly from others</a:t>
            </a:r>
          </a:p>
          <a:p>
            <a:pPr marL="285750" indent="-285750" algn="just">
              <a:buFont typeface="Arial" panose="020B0604020202020204" pitchFamily="34" charset="0"/>
              <a:buChar char="•"/>
            </a:pPr>
            <a:endParaRPr lang="en-GB" sz="1300" dirty="0">
              <a:solidFill>
                <a:schemeClr val="bg2"/>
              </a:solidFill>
            </a:endParaRPr>
          </a:p>
          <a:p>
            <a:pPr marL="285750" indent="-285750" algn="just">
              <a:buFont typeface="Arial" panose="020B0604020202020204" pitchFamily="34" charset="0"/>
              <a:buChar char="•"/>
            </a:pPr>
            <a:r>
              <a:rPr lang="en-GB" sz="1300" dirty="0">
                <a:solidFill>
                  <a:schemeClr val="bg2"/>
                </a:solidFill>
              </a:rPr>
              <a:t>Determine if some individuals have an exaggerated weight on the results (influential points)</a:t>
            </a:r>
            <a:endParaRPr lang="en-GB" sz="1200" dirty="0">
              <a:solidFill>
                <a:schemeClr val="bg2"/>
              </a:solidFill>
            </a:endParaRPr>
          </a:p>
        </p:txBody>
      </p:sp>
      <p:pic>
        <p:nvPicPr>
          <p:cNvPr id="5" name="Picture 4" descr="Icon&#10;&#10;Description automatically generated">
            <a:extLst>
              <a:ext uri="{FF2B5EF4-FFF2-40B4-BE49-F238E27FC236}">
                <a16:creationId xmlns:a16="http://schemas.microsoft.com/office/drawing/2014/main" id="{9C906CED-8D0E-794A-D16B-A9984FFF27D2}"/>
              </a:ext>
            </a:extLst>
          </p:cNvPr>
          <p:cNvPicPr>
            <a:picLocks noChangeAspect="1"/>
          </p:cNvPicPr>
          <p:nvPr/>
        </p:nvPicPr>
        <p:blipFill>
          <a:blip r:embed="rId4"/>
          <a:stretch>
            <a:fillRect/>
          </a:stretch>
        </p:blipFill>
        <p:spPr>
          <a:xfrm>
            <a:off x="4999937" y="3500651"/>
            <a:ext cx="1481898" cy="1481898"/>
          </a:xfrm>
          <a:prstGeom prst="rect">
            <a:avLst/>
          </a:prstGeom>
        </p:spPr>
      </p:pic>
    </p:spTree>
    <p:extLst>
      <p:ext uri="{BB962C8B-B14F-4D97-AF65-F5344CB8AC3E}">
        <p14:creationId xmlns:p14="http://schemas.microsoft.com/office/powerpoint/2010/main" val="674894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pic>
        <p:nvPicPr>
          <p:cNvPr id="5" name="Picture 4" descr="Graphical user interface&#10;&#10;Description automatically generated">
            <a:extLst>
              <a:ext uri="{FF2B5EF4-FFF2-40B4-BE49-F238E27FC236}">
                <a16:creationId xmlns:a16="http://schemas.microsoft.com/office/drawing/2014/main" id="{86D4383A-207F-D6A1-4EE8-9D70FE401DE9}"/>
              </a:ext>
            </a:extLst>
          </p:cNvPr>
          <p:cNvPicPr>
            <a:picLocks noChangeAspect="1"/>
          </p:cNvPicPr>
          <p:nvPr/>
        </p:nvPicPr>
        <p:blipFill>
          <a:blip r:embed="rId3"/>
          <a:stretch>
            <a:fillRect/>
          </a:stretch>
        </p:blipFill>
        <p:spPr>
          <a:xfrm>
            <a:off x="1675752" y="900737"/>
            <a:ext cx="5792496" cy="4145865"/>
          </a:xfrm>
          <a:prstGeom prst="rect">
            <a:avLst/>
          </a:prstGeom>
        </p:spPr>
      </p:pic>
      <p:sp>
        <p:nvSpPr>
          <p:cNvPr id="86" name="Google Shape;86;p13"/>
          <p:cNvSpPr txBox="1">
            <a:spLocks noGrp="1"/>
          </p:cNvSpPr>
          <p:nvPr>
            <p:ph type="ctrTitle"/>
          </p:nvPr>
        </p:nvSpPr>
        <p:spPr>
          <a:xfrm>
            <a:off x="1146412" y="39166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Example of reference</a:t>
            </a:r>
            <a:br>
              <a:rPr lang="en-GB" sz="1600" dirty="0"/>
            </a:br>
            <a:r>
              <a:rPr lang="en-GB" sz="1100" dirty="0"/>
              <a:t>Heart = f (age ; </a:t>
            </a:r>
            <a:r>
              <a:rPr lang="en-GB" sz="1100" dirty="0" err="1"/>
              <a:t>rate_max</a:t>
            </a:r>
            <a:r>
              <a:rPr lang="en-GB" sz="1100" dirty="0"/>
              <a:t>)</a:t>
            </a:r>
            <a:endParaRPr lang="en-GB" sz="1200" dirty="0"/>
          </a:p>
        </p:txBody>
      </p:sp>
      <p:sp>
        <p:nvSpPr>
          <p:cNvPr id="9" name="Google Shape;89;p13">
            <a:extLst>
              <a:ext uri="{FF2B5EF4-FFF2-40B4-BE49-F238E27FC236}">
                <a16:creationId xmlns:a16="http://schemas.microsoft.com/office/drawing/2014/main" id="{ADF8030C-6744-8C88-BA19-F23E410DFDA5}"/>
              </a:ext>
            </a:extLst>
          </p:cNvPr>
          <p:cNvSpPr txBox="1">
            <a:spLocks/>
          </p:cNvSpPr>
          <p:nvPr/>
        </p:nvSpPr>
        <p:spPr>
          <a:xfrm>
            <a:off x="4153612" y="2854631"/>
            <a:ext cx="3279739" cy="214044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QUESTIONS</a:t>
            </a:r>
          </a:p>
          <a:p>
            <a:pPr marL="0" indent="0" algn="just"/>
            <a:endParaRPr lang="en-GB" sz="1000" dirty="0">
              <a:solidFill>
                <a:schemeClr val="accent5"/>
              </a:solidFill>
            </a:endParaRPr>
          </a:p>
          <a:p>
            <a:pPr marL="0" indent="0" algn="just"/>
            <a:r>
              <a:rPr lang="en-GB" sz="1000" dirty="0">
                <a:solidFill>
                  <a:schemeClr val="bg2"/>
                </a:solidFill>
              </a:rPr>
              <a:t>1. What are the poorly modelled points? Residuals</a:t>
            </a:r>
          </a:p>
          <a:p>
            <a:pPr marL="0" indent="0" algn="just"/>
            <a:endParaRPr lang="en-GB" sz="1000" dirty="0">
              <a:solidFill>
                <a:schemeClr val="bg2"/>
              </a:solidFill>
            </a:endParaRPr>
          </a:p>
          <a:p>
            <a:pPr marL="0" indent="0" algn="just"/>
            <a:r>
              <a:rPr lang="en-GB" sz="1000" dirty="0">
                <a:solidFill>
                  <a:schemeClr val="bg2"/>
                </a:solidFill>
              </a:rPr>
              <a:t>2. What are the points that are "wrong"? Atypical</a:t>
            </a:r>
          </a:p>
          <a:p>
            <a:pPr marL="0" indent="0" algn="just"/>
            <a:endParaRPr lang="en-GB" sz="1000" dirty="0">
              <a:solidFill>
                <a:schemeClr val="bg2"/>
              </a:solidFill>
            </a:endParaRPr>
          </a:p>
          <a:p>
            <a:pPr marL="0" indent="0" algn="just"/>
            <a:r>
              <a:rPr lang="en-GB" sz="1000" dirty="0">
                <a:solidFill>
                  <a:schemeClr val="bg2"/>
                </a:solidFill>
              </a:rPr>
              <a:t>3. What are the points that weigh heavily on the result of the result of the modelling? Levers</a:t>
            </a:r>
          </a:p>
          <a:p>
            <a:pPr marL="0" indent="0" algn="just"/>
            <a:endParaRPr lang="en-GB" sz="1000" dirty="0">
              <a:solidFill>
                <a:schemeClr val="bg2"/>
              </a:solidFill>
            </a:endParaRPr>
          </a:p>
          <a:p>
            <a:pPr marL="0" indent="0" algn="just"/>
            <a:r>
              <a:rPr lang="en-GB" sz="1000" dirty="0">
                <a:solidFill>
                  <a:schemeClr val="bg2"/>
                </a:solidFill>
              </a:rPr>
              <a:t>4. What are the points that, if removed, would lead us to a totally different a totally different model? Influencers</a:t>
            </a:r>
          </a:p>
        </p:txBody>
      </p:sp>
    </p:spTree>
    <p:extLst>
      <p:ext uri="{BB962C8B-B14F-4D97-AF65-F5344CB8AC3E}">
        <p14:creationId xmlns:p14="http://schemas.microsoft.com/office/powerpoint/2010/main" val="3321152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86" name="Google Shape;86;p13"/>
          <p:cNvSpPr txBox="1">
            <a:spLocks noGrp="1"/>
          </p:cNvSpPr>
          <p:nvPr>
            <p:ph type="ctrTitle"/>
          </p:nvPr>
        </p:nvSpPr>
        <p:spPr>
          <a:xfrm>
            <a:off x="1146412" y="453076"/>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dirty="0"/>
              <a:t>Pearson's Residue</a:t>
            </a:r>
            <a:endParaRPr lang="en-GB" sz="1600" dirty="0"/>
          </a:p>
        </p:txBody>
      </p:sp>
      <p:pic>
        <p:nvPicPr>
          <p:cNvPr id="3" name="Picture 2" descr="Graphical user interface&#10;&#10;Description automatically generated">
            <a:extLst>
              <a:ext uri="{FF2B5EF4-FFF2-40B4-BE49-F238E27FC236}">
                <a16:creationId xmlns:a16="http://schemas.microsoft.com/office/drawing/2014/main" id="{792FBF52-4F88-D19A-2210-805FCD4EE0BE}"/>
              </a:ext>
            </a:extLst>
          </p:cNvPr>
          <p:cNvPicPr>
            <a:picLocks noChangeAspect="1"/>
          </p:cNvPicPr>
          <p:nvPr/>
        </p:nvPicPr>
        <p:blipFill>
          <a:blip r:embed="rId3"/>
          <a:stretch>
            <a:fillRect/>
          </a:stretch>
        </p:blipFill>
        <p:spPr>
          <a:xfrm>
            <a:off x="1951860" y="994094"/>
            <a:ext cx="5807361" cy="4095855"/>
          </a:xfrm>
          <a:prstGeom prst="rect">
            <a:avLst/>
          </a:prstGeom>
        </p:spPr>
      </p:pic>
      <p:sp>
        <p:nvSpPr>
          <p:cNvPr id="7" name="Google Shape;89;p13">
            <a:extLst>
              <a:ext uri="{FF2B5EF4-FFF2-40B4-BE49-F238E27FC236}">
                <a16:creationId xmlns:a16="http://schemas.microsoft.com/office/drawing/2014/main" id="{D87068D9-BD52-5615-3CE4-7BF435B89E62}"/>
              </a:ext>
            </a:extLst>
          </p:cNvPr>
          <p:cNvSpPr txBox="1">
            <a:spLocks/>
          </p:cNvSpPr>
          <p:nvPr/>
        </p:nvSpPr>
        <p:spPr>
          <a:xfrm>
            <a:off x="2345506" y="1763357"/>
            <a:ext cx="1469043" cy="49534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tx1"/>
                </a:solidFill>
              </a:rPr>
              <a:t>Pearson Residuals:</a:t>
            </a:r>
          </a:p>
          <a:p>
            <a:pPr marL="0" indent="0" algn="just"/>
            <a:r>
              <a:rPr lang="en-GB" sz="1000" dirty="0">
                <a:solidFill>
                  <a:schemeClr val="tx1"/>
                </a:solidFill>
              </a:rPr>
              <a:t>(from each obs.)</a:t>
            </a:r>
          </a:p>
        </p:txBody>
      </p:sp>
      <p:sp>
        <p:nvSpPr>
          <p:cNvPr id="8" name="Google Shape;89;p13">
            <a:extLst>
              <a:ext uri="{FF2B5EF4-FFF2-40B4-BE49-F238E27FC236}">
                <a16:creationId xmlns:a16="http://schemas.microsoft.com/office/drawing/2014/main" id="{4A562DA3-A8D6-6D58-2324-C4EBCF1803D3}"/>
              </a:ext>
            </a:extLst>
          </p:cNvPr>
          <p:cNvSpPr txBox="1">
            <a:spLocks/>
          </p:cNvSpPr>
          <p:nvPr/>
        </p:nvSpPr>
        <p:spPr>
          <a:xfrm>
            <a:off x="1951860" y="2232943"/>
            <a:ext cx="1685268" cy="285070"/>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tx1"/>
                </a:solidFill>
              </a:rPr>
              <a:t>Pearson's KHI-2 statistic:</a:t>
            </a:r>
          </a:p>
        </p:txBody>
      </p:sp>
      <p:sp>
        <p:nvSpPr>
          <p:cNvPr id="10" name="Google Shape;89;p13">
            <a:extLst>
              <a:ext uri="{FF2B5EF4-FFF2-40B4-BE49-F238E27FC236}">
                <a16:creationId xmlns:a16="http://schemas.microsoft.com/office/drawing/2014/main" id="{63AB7308-842C-072D-1082-D5A0D5EB6982}"/>
              </a:ext>
            </a:extLst>
          </p:cNvPr>
          <p:cNvSpPr txBox="1">
            <a:spLocks/>
          </p:cNvSpPr>
          <p:nvPr/>
        </p:nvSpPr>
        <p:spPr>
          <a:xfrm>
            <a:off x="4855539" y="1677728"/>
            <a:ext cx="3099256" cy="471374"/>
          </a:xfrm>
          <a:prstGeom prst="rect">
            <a:avLst/>
          </a:prstGeom>
          <a:solidFill>
            <a:schemeClr val="tx2"/>
          </a:solid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So that V(rP ) # 1</a:t>
            </a:r>
          </a:p>
          <a:p>
            <a:pPr marL="0" indent="0" algn="just"/>
            <a:r>
              <a:rPr lang="en-GB" sz="1000" dirty="0">
                <a:solidFill>
                  <a:schemeClr val="bg2"/>
                </a:solidFill>
              </a:rPr>
              <a:t>Follows approximately a normal distribution N(0; 1): critical values at 5%.</a:t>
            </a:r>
          </a:p>
          <a:p>
            <a:pPr marL="0" indent="0" algn="just"/>
            <a:r>
              <a:rPr lang="en-GB" sz="1000" dirty="0">
                <a:solidFill>
                  <a:schemeClr val="bg2"/>
                </a:solidFill>
              </a:rPr>
              <a:t># +/- 2 (very approximately)</a:t>
            </a:r>
          </a:p>
        </p:txBody>
      </p:sp>
      <p:sp>
        <p:nvSpPr>
          <p:cNvPr id="11" name="Google Shape;89;p13">
            <a:extLst>
              <a:ext uri="{FF2B5EF4-FFF2-40B4-BE49-F238E27FC236}">
                <a16:creationId xmlns:a16="http://schemas.microsoft.com/office/drawing/2014/main" id="{FFFC7B0C-3FF3-3DC3-74E7-F8C1371451A6}"/>
              </a:ext>
            </a:extLst>
          </p:cNvPr>
          <p:cNvSpPr txBox="1">
            <a:spLocks/>
          </p:cNvSpPr>
          <p:nvPr/>
        </p:nvSpPr>
        <p:spPr>
          <a:xfrm>
            <a:off x="4837880" y="2173696"/>
            <a:ext cx="3036878" cy="419821"/>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The smaller it is, the better the fit</a:t>
            </a:r>
          </a:p>
          <a:p>
            <a:pPr marL="0" indent="0" algn="just"/>
            <a:r>
              <a:rPr lang="en-GB" sz="1000" dirty="0">
                <a:solidFill>
                  <a:schemeClr val="bg2"/>
                </a:solidFill>
              </a:rPr>
              <a:t>We will see its distribution later (cf. the covariate pattern)</a:t>
            </a:r>
          </a:p>
        </p:txBody>
      </p:sp>
      <p:sp>
        <p:nvSpPr>
          <p:cNvPr id="12" name="Google Shape;89;p13">
            <a:extLst>
              <a:ext uri="{FF2B5EF4-FFF2-40B4-BE49-F238E27FC236}">
                <a16:creationId xmlns:a16="http://schemas.microsoft.com/office/drawing/2014/main" id="{44ABF18B-5AFE-DFD6-4776-3643FDAEA22C}"/>
              </a:ext>
            </a:extLst>
          </p:cNvPr>
          <p:cNvSpPr txBox="1">
            <a:spLocks/>
          </p:cNvSpPr>
          <p:nvPr/>
        </p:nvSpPr>
        <p:spPr>
          <a:xfrm>
            <a:off x="6298192" y="2958442"/>
            <a:ext cx="1815402" cy="419821"/>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rgbClr val="C00000"/>
                </a:solidFill>
              </a:rPr>
              <a:t>The gap is exaggerated by the</a:t>
            </a:r>
          </a:p>
          <a:p>
            <a:pPr marL="0" indent="0" algn="just"/>
            <a:r>
              <a:rPr lang="en-GB" sz="1000" dirty="0">
                <a:solidFill>
                  <a:srgbClr val="C00000"/>
                </a:solidFill>
              </a:rPr>
              <a:t>predicted probability π(5)=0.06</a:t>
            </a:r>
          </a:p>
        </p:txBody>
      </p:sp>
      <p:sp>
        <p:nvSpPr>
          <p:cNvPr id="13" name="Google Shape;89;p13">
            <a:extLst>
              <a:ext uri="{FF2B5EF4-FFF2-40B4-BE49-F238E27FC236}">
                <a16:creationId xmlns:a16="http://schemas.microsoft.com/office/drawing/2014/main" id="{975D6DF8-DB2B-422B-FE0D-E08F5DFF601C}"/>
              </a:ext>
            </a:extLst>
          </p:cNvPr>
          <p:cNvSpPr txBox="1">
            <a:spLocks/>
          </p:cNvSpPr>
          <p:nvPr/>
        </p:nvSpPr>
        <p:spPr>
          <a:xfrm>
            <a:off x="2168085" y="964306"/>
            <a:ext cx="1919419" cy="227504"/>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600" dirty="0">
                <a:solidFill>
                  <a:schemeClr val="bg2"/>
                </a:solidFill>
              </a:rPr>
              <a:t>The modelling of Y € {1 ; 0} can be written</a:t>
            </a:r>
          </a:p>
        </p:txBody>
      </p:sp>
      <p:sp>
        <p:nvSpPr>
          <p:cNvPr id="14" name="Google Shape;89;p13">
            <a:extLst>
              <a:ext uri="{FF2B5EF4-FFF2-40B4-BE49-F238E27FC236}">
                <a16:creationId xmlns:a16="http://schemas.microsoft.com/office/drawing/2014/main" id="{7B3BD18A-8986-80B2-F5C7-B10FEA9B47F1}"/>
              </a:ext>
            </a:extLst>
          </p:cNvPr>
          <p:cNvSpPr txBox="1">
            <a:spLocks/>
          </p:cNvSpPr>
          <p:nvPr/>
        </p:nvSpPr>
        <p:spPr>
          <a:xfrm>
            <a:off x="3127794" y="1391635"/>
            <a:ext cx="754994" cy="109620"/>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5" name="Google Shape;89;p13">
            <a:extLst>
              <a:ext uri="{FF2B5EF4-FFF2-40B4-BE49-F238E27FC236}">
                <a16:creationId xmlns:a16="http://schemas.microsoft.com/office/drawing/2014/main" id="{D984D67D-CEA8-236C-8ECB-4F6D9887BDC4}"/>
              </a:ext>
            </a:extLst>
          </p:cNvPr>
          <p:cNvSpPr txBox="1">
            <a:spLocks/>
          </p:cNvSpPr>
          <p:nvPr/>
        </p:nvSpPr>
        <p:spPr>
          <a:xfrm>
            <a:off x="3093675" y="1531344"/>
            <a:ext cx="754994" cy="109620"/>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1000" dirty="0">
              <a:solidFill>
                <a:schemeClr val="bg2"/>
              </a:solidFill>
            </a:endParaRPr>
          </a:p>
        </p:txBody>
      </p:sp>
      <p:sp>
        <p:nvSpPr>
          <p:cNvPr id="16" name="Google Shape;89;p13">
            <a:extLst>
              <a:ext uri="{FF2B5EF4-FFF2-40B4-BE49-F238E27FC236}">
                <a16:creationId xmlns:a16="http://schemas.microsoft.com/office/drawing/2014/main" id="{9BB2D33F-3C55-C510-FBC6-4DD5DACA1698}"/>
              </a:ext>
            </a:extLst>
          </p:cNvPr>
          <p:cNvSpPr txBox="1">
            <a:spLocks/>
          </p:cNvSpPr>
          <p:nvPr/>
        </p:nvSpPr>
        <p:spPr>
          <a:xfrm>
            <a:off x="3086952" y="1289383"/>
            <a:ext cx="1005047" cy="3069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with the probability</a:t>
            </a:r>
          </a:p>
        </p:txBody>
      </p:sp>
      <p:sp>
        <p:nvSpPr>
          <p:cNvPr id="17" name="Google Shape;89;p13">
            <a:extLst>
              <a:ext uri="{FF2B5EF4-FFF2-40B4-BE49-F238E27FC236}">
                <a16:creationId xmlns:a16="http://schemas.microsoft.com/office/drawing/2014/main" id="{B3624EAB-4289-2049-A295-514FC4BD58AD}"/>
              </a:ext>
            </a:extLst>
          </p:cNvPr>
          <p:cNvSpPr txBox="1">
            <a:spLocks/>
          </p:cNvSpPr>
          <p:nvPr/>
        </p:nvSpPr>
        <p:spPr>
          <a:xfrm>
            <a:off x="3002767" y="1439305"/>
            <a:ext cx="1005047" cy="3069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with the probability</a:t>
            </a:r>
          </a:p>
        </p:txBody>
      </p:sp>
    </p:spTree>
    <p:extLst>
      <p:ext uri="{BB962C8B-B14F-4D97-AF65-F5344CB8AC3E}">
        <p14:creationId xmlns:p14="http://schemas.microsoft.com/office/powerpoint/2010/main" val="4135111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4" name="Google Shape;89;p13">
            <a:extLst>
              <a:ext uri="{FF2B5EF4-FFF2-40B4-BE49-F238E27FC236}">
                <a16:creationId xmlns:a16="http://schemas.microsoft.com/office/drawing/2014/main" id="{9FF3E7AF-42CE-6684-0FB8-04424DD570A0}"/>
              </a:ext>
            </a:extLst>
          </p:cNvPr>
          <p:cNvSpPr txBox="1">
            <a:spLocks/>
          </p:cNvSpPr>
          <p:nvPr/>
        </p:nvSpPr>
        <p:spPr>
          <a:xfrm>
            <a:off x="1951860" y="908466"/>
            <a:ext cx="3193346" cy="300253"/>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6" name="Google Shape;89;p13">
            <a:extLst>
              <a:ext uri="{FF2B5EF4-FFF2-40B4-BE49-F238E27FC236}">
                <a16:creationId xmlns:a16="http://schemas.microsoft.com/office/drawing/2014/main" id="{7BE8AB31-BAA0-9993-23CD-D2FB040DCEA5}"/>
              </a:ext>
            </a:extLst>
          </p:cNvPr>
          <p:cNvSpPr txBox="1">
            <a:spLocks/>
          </p:cNvSpPr>
          <p:nvPr/>
        </p:nvSpPr>
        <p:spPr>
          <a:xfrm>
            <a:off x="1756286" y="866632"/>
            <a:ext cx="3279738" cy="3666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rgbClr val="C00000"/>
              </a:solidFill>
            </a:endParaRPr>
          </a:p>
        </p:txBody>
      </p:sp>
      <p:sp>
        <p:nvSpPr>
          <p:cNvPr id="86" name="Google Shape;86;p13"/>
          <p:cNvSpPr txBox="1">
            <a:spLocks noGrp="1"/>
          </p:cNvSpPr>
          <p:nvPr>
            <p:ph type="ctrTitle"/>
          </p:nvPr>
        </p:nvSpPr>
        <p:spPr>
          <a:xfrm>
            <a:off x="1146412" y="49402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dirty="0"/>
              <a:t>Residue Deviance</a:t>
            </a:r>
            <a:endParaRPr lang="en-GB" sz="1600" dirty="0"/>
          </a:p>
        </p:txBody>
      </p:sp>
      <p:pic>
        <p:nvPicPr>
          <p:cNvPr id="5" name="Picture 4" descr="Graphical user interface&#10;&#10;Description automatically generated">
            <a:extLst>
              <a:ext uri="{FF2B5EF4-FFF2-40B4-BE49-F238E27FC236}">
                <a16:creationId xmlns:a16="http://schemas.microsoft.com/office/drawing/2014/main" id="{3AB15EB6-AAE6-FD01-64E2-9EFBAAB707FE}"/>
              </a:ext>
            </a:extLst>
          </p:cNvPr>
          <p:cNvPicPr>
            <a:picLocks noChangeAspect="1"/>
          </p:cNvPicPr>
          <p:nvPr/>
        </p:nvPicPr>
        <p:blipFill>
          <a:blip r:embed="rId3"/>
          <a:stretch>
            <a:fillRect/>
          </a:stretch>
        </p:blipFill>
        <p:spPr>
          <a:xfrm>
            <a:off x="1870498" y="849750"/>
            <a:ext cx="5596521" cy="4194261"/>
          </a:xfrm>
          <a:prstGeom prst="rect">
            <a:avLst/>
          </a:prstGeom>
        </p:spPr>
      </p:pic>
      <p:sp>
        <p:nvSpPr>
          <p:cNvPr id="18" name="Google Shape;89;p13">
            <a:extLst>
              <a:ext uri="{FF2B5EF4-FFF2-40B4-BE49-F238E27FC236}">
                <a16:creationId xmlns:a16="http://schemas.microsoft.com/office/drawing/2014/main" id="{A62EA0E2-3FF5-A288-31E1-8AAF92AFF1D1}"/>
              </a:ext>
            </a:extLst>
          </p:cNvPr>
          <p:cNvSpPr txBox="1">
            <a:spLocks/>
          </p:cNvSpPr>
          <p:nvPr/>
        </p:nvSpPr>
        <p:spPr>
          <a:xfrm>
            <a:off x="2065819" y="1042627"/>
            <a:ext cx="1114110" cy="366681"/>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600" dirty="0">
                <a:solidFill>
                  <a:schemeClr val="bg2"/>
                </a:solidFill>
              </a:rPr>
              <a:t>The modelling of Y € {1 ; 0} can be written</a:t>
            </a:r>
          </a:p>
        </p:txBody>
      </p:sp>
      <p:sp>
        <p:nvSpPr>
          <p:cNvPr id="19" name="Google Shape;89;p13">
            <a:extLst>
              <a:ext uri="{FF2B5EF4-FFF2-40B4-BE49-F238E27FC236}">
                <a16:creationId xmlns:a16="http://schemas.microsoft.com/office/drawing/2014/main" id="{17F4B6AA-FB98-67E9-9418-F642B20AFC1E}"/>
              </a:ext>
            </a:extLst>
          </p:cNvPr>
          <p:cNvSpPr txBox="1">
            <a:spLocks/>
          </p:cNvSpPr>
          <p:nvPr/>
        </p:nvSpPr>
        <p:spPr>
          <a:xfrm>
            <a:off x="1981473" y="1433345"/>
            <a:ext cx="1469043" cy="49534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tx1"/>
                </a:solidFill>
              </a:rPr>
              <a:t>Pearson Residuals:</a:t>
            </a:r>
          </a:p>
          <a:p>
            <a:pPr marL="0" indent="0" algn="just"/>
            <a:r>
              <a:rPr lang="en-GB" sz="1000" dirty="0">
                <a:solidFill>
                  <a:schemeClr val="tx1"/>
                </a:solidFill>
              </a:rPr>
              <a:t>(from each obs.)</a:t>
            </a:r>
          </a:p>
        </p:txBody>
      </p:sp>
      <p:sp>
        <p:nvSpPr>
          <p:cNvPr id="20" name="Google Shape;89;p13">
            <a:extLst>
              <a:ext uri="{FF2B5EF4-FFF2-40B4-BE49-F238E27FC236}">
                <a16:creationId xmlns:a16="http://schemas.microsoft.com/office/drawing/2014/main" id="{D09E7AC7-C3BA-AECA-3776-6AC13B0BF7C7}"/>
              </a:ext>
            </a:extLst>
          </p:cNvPr>
          <p:cNvSpPr txBox="1">
            <a:spLocks/>
          </p:cNvSpPr>
          <p:nvPr/>
        </p:nvSpPr>
        <p:spPr>
          <a:xfrm>
            <a:off x="2455138" y="1912699"/>
            <a:ext cx="734523" cy="32548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rPr>
              <a:t>Deviance</a:t>
            </a:r>
          </a:p>
        </p:txBody>
      </p:sp>
      <p:sp>
        <p:nvSpPr>
          <p:cNvPr id="21" name="Google Shape;89;p13">
            <a:extLst>
              <a:ext uri="{FF2B5EF4-FFF2-40B4-BE49-F238E27FC236}">
                <a16:creationId xmlns:a16="http://schemas.microsoft.com/office/drawing/2014/main" id="{AC2F44B2-597E-B6F1-01DF-DB54D7ED3250}"/>
              </a:ext>
            </a:extLst>
          </p:cNvPr>
          <p:cNvSpPr txBox="1">
            <a:spLocks/>
          </p:cNvSpPr>
          <p:nvPr/>
        </p:nvSpPr>
        <p:spPr>
          <a:xfrm>
            <a:off x="4673764" y="1378421"/>
            <a:ext cx="3446654" cy="50968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Approximately follows a normal distribution N(0; 1): critical values at 5%.</a:t>
            </a:r>
          </a:p>
          <a:p>
            <a:pPr marL="0" indent="0" algn="just"/>
            <a:r>
              <a:rPr lang="en-GB" sz="800" dirty="0">
                <a:solidFill>
                  <a:schemeClr val="bg2"/>
                </a:solidFill>
              </a:rPr>
              <a:t># +/- 2 (better approximation than Pearson's residual, to be preferred)</a:t>
            </a:r>
          </a:p>
        </p:txBody>
      </p:sp>
      <p:sp>
        <p:nvSpPr>
          <p:cNvPr id="23" name="Google Shape;89;p13">
            <a:extLst>
              <a:ext uri="{FF2B5EF4-FFF2-40B4-BE49-F238E27FC236}">
                <a16:creationId xmlns:a16="http://schemas.microsoft.com/office/drawing/2014/main" id="{3C487870-C616-64ED-5BF1-852C9D88D06F}"/>
              </a:ext>
            </a:extLst>
          </p:cNvPr>
          <p:cNvSpPr txBox="1">
            <a:spLocks/>
          </p:cNvSpPr>
          <p:nvPr/>
        </p:nvSpPr>
        <p:spPr>
          <a:xfrm>
            <a:off x="4683496" y="1844087"/>
            <a:ext cx="2989453" cy="36668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The smaller it is, the better the fit</a:t>
            </a:r>
          </a:p>
          <a:p>
            <a:pPr marL="0" indent="0" algn="just"/>
            <a:r>
              <a:rPr lang="en-GB" sz="800" dirty="0">
                <a:solidFill>
                  <a:schemeClr val="bg2"/>
                </a:solidFill>
              </a:rPr>
              <a:t>We will see its distribution later (cf. the covariate pattern)</a:t>
            </a:r>
          </a:p>
        </p:txBody>
      </p:sp>
      <p:sp>
        <p:nvSpPr>
          <p:cNvPr id="24" name="Google Shape;89;p13">
            <a:extLst>
              <a:ext uri="{FF2B5EF4-FFF2-40B4-BE49-F238E27FC236}">
                <a16:creationId xmlns:a16="http://schemas.microsoft.com/office/drawing/2014/main" id="{B87FF88C-8D6F-B4C4-8092-625D06CAAD7B}"/>
              </a:ext>
            </a:extLst>
          </p:cNvPr>
          <p:cNvSpPr txBox="1">
            <a:spLocks/>
          </p:cNvSpPr>
          <p:nvPr/>
        </p:nvSpPr>
        <p:spPr>
          <a:xfrm>
            <a:off x="6045366" y="2799798"/>
            <a:ext cx="1713387" cy="65598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rgbClr val="C00000"/>
                </a:solidFill>
              </a:rPr>
              <a:t>The gap is less exaggerated, compared to the Pearson residual, but is still significant</a:t>
            </a:r>
          </a:p>
        </p:txBody>
      </p:sp>
    </p:spTree>
    <p:extLst>
      <p:ext uri="{BB962C8B-B14F-4D97-AF65-F5344CB8AC3E}">
        <p14:creationId xmlns:p14="http://schemas.microsoft.com/office/powerpoint/2010/main" val="1127956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49402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Lever (1) - Distance from other points</a:t>
            </a:r>
            <a:endParaRPr lang="en-GB" sz="1400" dirty="0"/>
          </a:p>
        </p:txBody>
      </p:sp>
      <p:pic>
        <p:nvPicPr>
          <p:cNvPr id="3" name="Picture 2" descr="Graphical user interface&#10;&#10;Description automatically generated">
            <a:extLst>
              <a:ext uri="{FF2B5EF4-FFF2-40B4-BE49-F238E27FC236}">
                <a16:creationId xmlns:a16="http://schemas.microsoft.com/office/drawing/2014/main" id="{19CA9DAA-067D-F0F2-7719-1DAD795BD960}"/>
              </a:ext>
            </a:extLst>
          </p:cNvPr>
          <p:cNvPicPr>
            <a:picLocks noChangeAspect="1"/>
          </p:cNvPicPr>
          <p:nvPr/>
        </p:nvPicPr>
        <p:blipFill>
          <a:blip r:embed="rId3"/>
          <a:stretch>
            <a:fillRect/>
          </a:stretch>
        </p:blipFill>
        <p:spPr>
          <a:xfrm>
            <a:off x="1689259" y="678375"/>
            <a:ext cx="6308329" cy="4465125"/>
          </a:xfrm>
          <a:prstGeom prst="rect">
            <a:avLst/>
          </a:prstGeom>
        </p:spPr>
      </p:pic>
      <p:sp>
        <p:nvSpPr>
          <p:cNvPr id="7" name="Google Shape;89;p13">
            <a:extLst>
              <a:ext uri="{FF2B5EF4-FFF2-40B4-BE49-F238E27FC236}">
                <a16:creationId xmlns:a16="http://schemas.microsoft.com/office/drawing/2014/main" id="{37BA1AE8-C5E6-A360-A5E9-6F24B32D91CA}"/>
              </a:ext>
            </a:extLst>
          </p:cNvPr>
          <p:cNvSpPr txBox="1">
            <a:spLocks/>
          </p:cNvSpPr>
          <p:nvPr/>
        </p:nvSpPr>
        <p:spPr>
          <a:xfrm>
            <a:off x="1922517" y="959308"/>
            <a:ext cx="1639550" cy="507868"/>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The HAT-MATRIX is written</a:t>
            </a:r>
          </a:p>
          <a:p>
            <a:pPr marL="0" indent="0" algn="just"/>
            <a:r>
              <a:rPr lang="en-GB" sz="800" dirty="0">
                <a:solidFill>
                  <a:schemeClr val="bg2"/>
                </a:solidFill>
              </a:rPr>
              <a:t>(H is symmetric)</a:t>
            </a:r>
          </a:p>
        </p:txBody>
      </p:sp>
      <p:sp>
        <p:nvSpPr>
          <p:cNvPr id="8" name="Google Shape;89;p13">
            <a:extLst>
              <a:ext uri="{FF2B5EF4-FFF2-40B4-BE49-F238E27FC236}">
                <a16:creationId xmlns:a16="http://schemas.microsoft.com/office/drawing/2014/main" id="{3A706B14-EA34-612B-5590-AECB21FC68FE}"/>
              </a:ext>
            </a:extLst>
          </p:cNvPr>
          <p:cNvSpPr txBox="1">
            <a:spLocks/>
          </p:cNvSpPr>
          <p:nvPr/>
        </p:nvSpPr>
        <p:spPr>
          <a:xfrm>
            <a:off x="1922517" y="1518715"/>
            <a:ext cx="1571310" cy="375052"/>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For an observation</a:t>
            </a:r>
          </a:p>
          <a:p>
            <a:pPr marL="0" indent="0" algn="just"/>
            <a:r>
              <a:rPr lang="en-GB" sz="800" dirty="0" err="1">
                <a:solidFill>
                  <a:schemeClr val="bg2"/>
                </a:solidFill>
              </a:rPr>
              <a:t>hatvalues</a:t>
            </a:r>
            <a:r>
              <a:rPr lang="en-GB" sz="800" dirty="0">
                <a:solidFill>
                  <a:schemeClr val="bg2"/>
                </a:solidFill>
              </a:rPr>
              <a:t>() in R</a:t>
            </a:r>
          </a:p>
        </p:txBody>
      </p:sp>
      <p:sp>
        <p:nvSpPr>
          <p:cNvPr id="9" name="Google Shape;89;p13">
            <a:extLst>
              <a:ext uri="{FF2B5EF4-FFF2-40B4-BE49-F238E27FC236}">
                <a16:creationId xmlns:a16="http://schemas.microsoft.com/office/drawing/2014/main" id="{D55B516E-3FD0-6639-ED7C-0CDFBA028D13}"/>
              </a:ext>
            </a:extLst>
          </p:cNvPr>
          <p:cNvSpPr txBox="1">
            <a:spLocks/>
          </p:cNvSpPr>
          <p:nvPr/>
        </p:nvSpPr>
        <p:spPr>
          <a:xfrm>
            <a:off x="1892535" y="2102407"/>
            <a:ext cx="1571310" cy="375052"/>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We can verify that</a:t>
            </a:r>
          </a:p>
        </p:txBody>
      </p:sp>
      <p:sp>
        <p:nvSpPr>
          <p:cNvPr id="12" name="Google Shape;89;p13">
            <a:extLst>
              <a:ext uri="{FF2B5EF4-FFF2-40B4-BE49-F238E27FC236}">
                <a16:creationId xmlns:a16="http://schemas.microsoft.com/office/drawing/2014/main" id="{6E6A3F09-B5C4-0EDA-13A0-D9777BAA5559}"/>
              </a:ext>
            </a:extLst>
          </p:cNvPr>
          <p:cNvSpPr txBox="1">
            <a:spLocks/>
          </p:cNvSpPr>
          <p:nvPr/>
        </p:nvSpPr>
        <p:spPr>
          <a:xfrm>
            <a:off x="5065639" y="942346"/>
            <a:ext cx="2389102" cy="44972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V is the diagonal matrix of π(1- π)</a:t>
            </a:r>
          </a:p>
          <a:p>
            <a:pPr marL="0" indent="0" algn="just"/>
            <a:r>
              <a:rPr lang="en-GB" sz="800" dirty="0">
                <a:solidFill>
                  <a:schemeClr val="bg2"/>
                </a:solidFill>
              </a:rPr>
              <a:t>X (n,J+1) includes the constant on the 1st column </a:t>
            </a:r>
          </a:p>
        </p:txBody>
      </p:sp>
      <p:sp>
        <p:nvSpPr>
          <p:cNvPr id="14" name="Google Shape;89;p13">
            <a:extLst>
              <a:ext uri="{FF2B5EF4-FFF2-40B4-BE49-F238E27FC236}">
                <a16:creationId xmlns:a16="http://schemas.microsoft.com/office/drawing/2014/main" id="{0E1CA316-FB62-B8A7-AE1C-A7260C262FE7}"/>
              </a:ext>
            </a:extLst>
          </p:cNvPr>
          <p:cNvSpPr txBox="1">
            <a:spLocks/>
          </p:cNvSpPr>
          <p:nvPr/>
        </p:nvSpPr>
        <p:spPr>
          <a:xfrm>
            <a:off x="5072463" y="1385898"/>
            <a:ext cx="2297328" cy="507869"/>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Read on the main diagonal of H</a:t>
            </a:r>
          </a:p>
          <a:p>
            <a:pPr marL="0" indent="0" algn="just"/>
            <a:r>
              <a:rPr lang="en-GB" sz="800" dirty="0">
                <a:solidFill>
                  <a:schemeClr val="bg2"/>
                </a:solidFill>
              </a:rPr>
              <a:t># The distance of a point from the barycentre</a:t>
            </a:r>
          </a:p>
          <a:p>
            <a:pPr marL="0" indent="0" algn="just"/>
            <a:r>
              <a:rPr lang="en-GB" sz="800" dirty="0">
                <a:solidFill>
                  <a:schemeClr val="tx1"/>
                </a:solidFill>
              </a:rPr>
              <a:t>Weighted by the quantity π(1- π)</a:t>
            </a:r>
          </a:p>
        </p:txBody>
      </p:sp>
      <p:sp>
        <p:nvSpPr>
          <p:cNvPr id="15" name="Google Shape;89;p13">
            <a:extLst>
              <a:ext uri="{FF2B5EF4-FFF2-40B4-BE49-F238E27FC236}">
                <a16:creationId xmlns:a16="http://schemas.microsoft.com/office/drawing/2014/main" id="{4C74A4EC-8502-694B-D9B1-614761D22F5C}"/>
              </a:ext>
            </a:extLst>
          </p:cNvPr>
          <p:cNvSpPr txBox="1">
            <a:spLocks/>
          </p:cNvSpPr>
          <p:nvPr/>
        </p:nvSpPr>
        <p:spPr>
          <a:xfrm>
            <a:off x="5086110" y="2034167"/>
            <a:ext cx="2563460" cy="507869"/>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A simple detection rule would be h &gt;= 2xh</a:t>
            </a:r>
          </a:p>
          <a:p>
            <a:pPr marL="0" indent="0" algn="just"/>
            <a:r>
              <a:rPr lang="en-GB" sz="900" dirty="0">
                <a:solidFill>
                  <a:schemeClr val="bg2"/>
                </a:solidFill>
              </a:rPr>
              <a:t>Detecting the points that "drop out" is better</a:t>
            </a:r>
          </a:p>
        </p:txBody>
      </p:sp>
      <p:sp>
        <p:nvSpPr>
          <p:cNvPr id="16" name="Google Shape;89;p13">
            <a:extLst>
              <a:ext uri="{FF2B5EF4-FFF2-40B4-BE49-F238E27FC236}">
                <a16:creationId xmlns:a16="http://schemas.microsoft.com/office/drawing/2014/main" id="{8A0A2A61-4063-08F9-C5AF-DC0AF2F5F610}"/>
              </a:ext>
            </a:extLst>
          </p:cNvPr>
          <p:cNvSpPr txBox="1">
            <a:spLocks/>
          </p:cNvSpPr>
          <p:nvPr/>
        </p:nvSpPr>
        <p:spPr>
          <a:xfrm>
            <a:off x="4280891" y="4319516"/>
            <a:ext cx="3798583" cy="76854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rgbClr val="9D9A12"/>
                </a:solidFill>
              </a:rPr>
              <a:t>The modelling of Y € {1 ; Warning:</a:t>
            </a:r>
          </a:p>
          <a:p>
            <a:pPr marL="0" indent="0" algn="just"/>
            <a:endParaRPr lang="en-GB" sz="900" dirty="0">
              <a:solidFill>
                <a:srgbClr val="9D9A12"/>
              </a:solidFill>
            </a:endParaRPr>
          </a:p>
          <a:p>
            <a:pPr marL="0" indent="0" algn="just"/>
            <a:r>
              <a:rPr lang="en-GB" sz="900" dirty="0">
                <a:solidFill>
                  <a:schemeClr val="bg2"/>
                </a:solidFill>
                <a:sym typeface="Wingdings" panose="05000000000000000000" pitchFamily="2" charset="2"/>
              </a:rPr>
              <a:t></a:t>
            </a:r>
            <a:r>
              <a:rPr lang="en-GB" sz="900" dirty="0">
                <a:solidFill>
                  <a:schemeClr val="bg2"/>
                </a:solidFill>
              </a:rPr>
              <a:t> h is overestimated when π ~ 0.5</a:t>
            </a:r>
          </a:p>
          <a:p>
            <a:pPr marL="0" indent="0" algn="just"/>
            <a:r>
              <a:rPr lang="en-GB" sz="900" dirty="0">
                <a:solidFill>
                  <a:schemeClr val="bg2"/>
                </a:solidFill>
                <a:sym typeface="Wingdings" panose="05000000000000000000" pitchFamily="2" charset="2"/>
              </a:rPr>
              <a:t></a:t>
            </a:r>
            <a:r>
              <a:rPr lang="en-GB" sz="900" dirty="0">
                <a:solidFill>
                  <a:schemeClr val="bg2"/>
                </a:solidFill>
              </a:rPr>
              <a:t> h is underestimated when π ~ 1 or π ~ 0 (e.g., ω =7)0} can be written</a:t>
            </a:r>
          </a:p>
        </p:txBody>
      </p:sp>
    </p:spTree>
    <p:extLst>
      <p:ext uri="{BB962C8B-B14F-4D97-AF65-F5344CB8AC3E}">
        <p14:creationId xmlns:p14="http://schemas.microsoft.com/office/powerpoint/2010/main" val="1180228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49402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Lever (2) - Measure the overall influence of an observation</a:t>
            </a:r>
            <a:endParaRPr lang="en-GB" sz="1400" dirty="0"/>
          </a:p>
        </p:txBody>
      </p:sp>
      <p:pic>
        <p:nvPicPr>
          <p:cNvPr id="4" name="Picture 3" descr="Graphical user interface, chart&#10;&#10;Description automatically generated">
            <a:extLst>
              <a:ext uri="{FF2B5EF4-FFF2-40B4-BE49-F238E27FC236}">
                <a16:creationId xmlns:a16="http://schemas.microsoft.com/office/drawing/2014/main" id="{B208E20F-C461-7120-7578-92F7DE37977E}"/>
              </a:ext>
            </a:extLst>
          </p:cNvPr>
          <p:cNvPicPr>
            <a:picLocks noChangeAspect="1"/>
          </p:cNvPicPr>
          <p:nvPr/>
        </p:nvPicPr>
        <p:blipFill>
          <a:blip r:embed="rId3"/>
          <a:stretch>
            <a:fillRect/>
          </a:stretch>
        </p:blipFill>
        <p:spPr>
          <a:xfrm>
            <a:off x="1740089" y="919426"/>
            <a:ext cx="6332488" cy="4224074"/>
          </a:xfrm>
          <a:prstGeom prst="rect">
            <a:avLst/>
          </a:prstGeom>
        </p:spPr>
      </p:pic>
      <p:sp>
        <p:nvSpPr>
          <p:cNvPr id="5" name="Google Shape;89;p13">
            <a:extLst>
              <a:ext uri="{FF2B5EF4-FFF2-40B4-BE49-F238E27FC236}">
                <a16:creationId xmlns:a16="http://schemas.microsoft.com/office/drawing/2014/main" id="{E6BF39F3-26B7-05C0-C42E-3DE9316EA3A3}"/>
              </a:ext>
            </a:extLst>
          </p:cNvPr>
          <p:cNvSpPr txBox="1">
            <a:spLocks/>
          </p:cNvSpPr>
          <p:nvPr/>
        </p:nvSpPr>
        <p:spPr>
          <a:xfrm>
            <a:off x="1740089" y="1047084"/>
            <a:ext cx="1639550" cy="507868"/>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Another reading of the lever (Multiple linear regression)</a:t>
            </a:r>
          </a:p>
        </p:txBody>
      </p:sp>
      <p:sp>
        <p:nvSpPr>
          <p:cNvPr id="6" name="Google Shape;89;p13">
            <a:extLst>
              <a:ext uri="{FF2B5EF4-FFF2-40B4-BE49-F238E27FC236}">
                <a16:creationId xmlns:a16="http://schemas.microsoft.com/office/drawing/2014/main" id="{DF8C3DE1-3291-1846-18FE-AE4A471A3FC1}"/>
              </a:ext>
            </a:extLst>
          </p:cNvPr>
          <p:cNvSpPr txBox="1">
            <a:spLocks/>
          </p:cNvSpPr>
          <p:nvPr/>
        </p:nvSpPr>
        <p:spPr>
          <a:xfrm>
            <a:off x="1740089" y="1682610"/>
            <a:ext cx="1639550" cy="507868"/>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Now, we can show that (applies to the Reg.Log.)</a:t>
            </a:r>
          </a:p>
        </p:txBody>
      </p:sp>
      <p:sp>
        <p:nvSpPr>
          <p:cNvPr id="10" name="Google Shape;89;p13">
            <a:extLst>
              <a:ext uri="{FF2B5EF4-FFF2-40B4-BE49-F238E27FC236}">
                <a16:creationId xmlns:a16="http://schemas.microsoft.com/office/drawing/2014/main" id="{B1116FEF-6C55-94D4-99B8-CAED8D9FF30F}"/>
              </a:ext>
            </a:extLst>
          </p:cNvPr>
          <p:cNvSpPr txBox="1">
            <a:spLocks/>
          </p:cNvSpPr>
          <p:nvPr/>
        </p:nvSpPr>
        <p:spPr>
          <a:xfrm>
            <a:off x="2085976" y="2108016"/>
            <a:ext cx="5781958" cy="463734"/>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accent3"/>
                </a:solidFill>
              </a:rPr>
              <a:t>hi=J+1, point </a:t>
            </a:r>
            <a:r>
              <a:rPr lang="en-GB" sz="900" dirty="0" err="1">
                <a:solidFill>
                  <a:schemeClr val="accent3"/>
                </a:solidFill>
              </a:rPr>
              <a:t>n°i</a:t>
            </a:r>
            <a:r>
              <a:rPr lang="en-GB" sz="900" dirty="0">
                <a:solidFill>
                  <a:schemeClr val="accent3"/>
                </a:solidFill>
              </a:rPr>
              <a:t> totally determines the prediction of all other points</a:t>
            </a:r>
          </a:p>
          <a:p>
            <a:pPr marL="0" indent="0" algn="just"/>
            <a:r>
              <a:rPr lang="en-GB" sz="900" dirty="0">
                <a:solidFill>
                  <a:schemeClr val="accent3"/>
                </a:solidFill>
              </a:rPr>
              <a:t>hi=0, point </a:t>
            </a:r>
            <a:r>
              <a:rPr lang="en-GB" sz="900" dirty="0" err="1">
                <a:solidFill>
                  <a:schemeClr val="accent3"/>
                </a:solidFill>
              </a:rPr>
              <a:t>n°i</a:t>
            </a:r>
            <a:r>
              <a:rPr lang="en-GB" sz="900" dirty="0">
                <a:solidFill>
                  <a:schemeClr val="accent3"/>
                </a:solidFill>
              </a:rPr>
              <a:t> has no influence on the prediction of the other points</a:t>
            </a:r>
          </a:p>
        </p:txBody>
      </p:sp>
      <p:sp>
        <p:nvSpPr>
          <p:cNvPr id="11" name="Google Shape;89;p13">
            <a:extLst>
              <a:ext uri="{FF2B5EF4-FFF2-40B4-BE49-F238E27FC236}">
                <a16:creationId xmlns:a16="http://schemas.microsoft.com/office/drawing/2014/main" id="{CCE7870B-C043-347F-3AAB-CA2FC23D3F89}"/>
              </a:ext>
            </a:extLst>
          </p:cNvPr>
          <p:cNvSpPr txBox="1">
            <a:spLocks/>
          </p:cNvSpPr>
          <p:nvPr/>
        </p:nvSpPr>
        <p:spPr>
          <a:xfrm>
            <a:off x="4998956" y="918138"/>
            <a:ext cx="3182877" cy="576292"/>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The prediction of point </a:t>
            </a:r>
            <a:r>
              <a:rPr lang="en-GB" sz="900" dirty="0" err="1">
                <a:solidFill>
                  <a:schemeClr val="bg2"/>
                </a:solidFill>
              </a:rPr>
              <a:t>n°j</a:t>
            </a:r>
            <a:r>
              <a:rPr lang="en-GB" sz="900" dirty="0">
                <a:solidFill>
                  <a:schemeClr val="bg2"/>
                </a:solidFill>
              </a:rPr>
              <a:t> depends on the values read in its column in the matrix H i.e., </a:t>
            </a:r>
            <a:r>
              <a:rPr lang="en-GB" sz="900" dirty="0" err="1">
                <a:solidFill>
                  <a:schemeClr val="bg2"/>
                </a:solidFill>
              </a:rPr>
              <a:t>hi,j</a:t>
            </a:r>
            <a:r>
              <a:rPr lang="en-GB" sz="900" dirty="0">
                <a:solidFill>
                  <a:schemeClr val="bg2"/>
                </a:solidFill>
              </a:rPr>
              <a:t> indicates the influence of point </a:t>
            </a:r>
            <a:r>
              <a:rPr lang="en-GB" sz="900" dirty="0" err="1">
                <a:solidFill>
                  <a:schemeClr val="bg2"/>
                </a:solidFill>
              </a:rPr>
              <a:t>i</a:t>
            </a:r>
            <a:r>
              <a:rPr lang="en-GB" sz="900" dirty="0">
                <a:solidFill>
                  <a:schemeClr val="bg2"/>
                </a:solidFill>
              </a:rPr>
              <a:t> in the prediction of point j</a:t>
            </a:r>
          </a:p>
        </p:txBody>
      </p:sp>
      <p:sp>
        <p:nvSpPr>
          <p:cNvPr id="13" name="Google Shape;89;p13">
            <a:extLst>
              <a:ext uri="{FF2B5EF4-FFF2-40B4-BE49-F238E27FC236}">
                <a16:creationId xmlns:a16="http://schemas.microsoft.com/office/drawing/2014/main" id="{0B739CF5-A564-B0F3-4FE8-9C8DADA2D400}"/>
              </a:ext>
            </a:extLst>
          </p:cNvPr>
          <p:cNvSpPr txBox="1">
            <a:spLocks/>
          </p:cNvSpPr>
          <p:nvPr/>
        </p:nvSpPr>
        <p:spPr>
          <a:xfrm>
            <a:off x="5080842" y="1531723"/>
            <a:ext cx="3100991" cy="799274"/>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The value on the diagonal of the matrix H indicates the (global) influence of the point </a:t>
            </a:r>
            <a:r>
              <a:rPr lang="en-GB" sz="900" dirty="0" err="1">
                <a:solidFill>
                  <a:schemeClr val="bg2"/>
                </a:solidFill>
              </a:rPr>
              <a:t>n°i</a:t>
            </a:r>
            <a:r>
              <a:rPr lang="en-GB" sz="900" dirty="0">
                <a:solidFill>
                  <a:schemeClr val="bg2"/>
                </a:solidFill>
              </a:rPr>
              <a:t> in the prediction of the values of each point </a:t>
            </a:r>
            <a:r>
              <a:rPr lang="en-GB" sz="900" dirty="0" err="1">
                <a:solidFill>
                  <a:schemeClr val="bg2"/>
                </a:solidFill>
              </a:rPr>
              <a:t>n°j</a:t>
            </a:r>
            <a:endParaRPr lang="en-GB" sz="900" dirty="0">
              <a:solidFill>
                <a:schemeClr val="bg2"/>
              </a:solidFill>
            </a:endParaRPr>
          </a:p>
        </p:txBody>
      </p:sp>
      <p:sp>
        <p:nvSpPr>
          <p:cNvPr id="18" name="Google Shape;89;p13">
            <a:extLst>
              <a:ext uri="{FF2B5EF4-FFF2-40B4-BE49-F238E27FC236}">
                <a16:creationId xmlns:a16="http://schemas.microsoft.com/office/drawing/2014/main" id="{8473C09F-750D-6D3F-1340-797575E6261E}"/>
              </a:ext>
            </a:extLst>
          </p:cNvPr>
          <p:cNvSpPr txBox="1">
            <a:spLocks/>
          </p:cNvSpPr>
          <p:nvPr/>
        </p:nvSpPr>
        <p:spPr>
          <a:xfrm>
            <a:off x="4110265" y="4707693"/>
            <a:ext cx="3887323" cy="365316"/>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000" i="1" dirty="0">
                <a:solidFill>
                  <a:schemeClr val="accent5"/>
                </a:solidFill>
              </a:rPr>
              <a:t>how to quantify this ?</a:t>
            </a:r>
          </a:p>
        </p:txBody>
      </p:sp>
      <p:sp>
        <p:nvSpPr>
          <p:cNvPr id="19" name="Google Shape;89;p13">
            <a:extLst>
              <a:ext uri="{FF2B5EF4-FFF2-40B4-BE49-F238E27FC236}">
                <a16:creationId xmlns:a16="http://schemas.microsoft.com/office/drawing/2014/main" id="{765C5A74-9F11-2957-EA6B-FF899D930B1A}"/>
              </a:ext>
            </a:extLst>
          </p:cNvPr>
          <p:cNvSpPr txBox="1">
            <a:spLocks/>
          </p:cNvSpPr>
          <p:nvPr/>
        </p:nvSpPr>
        <p:spPr>
          <a:xfrm>
            <a:off x="1740089" y="2620370"/>
            <a:ext cx="2743201" cy="40261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The HAT-MATRIX is written</a:t>
            </a:r>
          </a:p>
          <a:p>
            <a:pPr marL="0" indent="0" algn="just"/>
            <a:r>
              <a:rPr lang="en-GB" sz="800" dirty="0">
                <a:solidFill>
                  <a:schemeClr val="bg2"/>
                </a:solidFill>
              </a:rPr>
              <a:t>(H is symmetric)</a:t>
            </a:r>
          </a:p>
        </p:txBody>
      </p:sp>
      <p:sp>
        <p:nvSpPr>
          <p:cNvPr id="17" name="Google Shape;89;p13">
            <a:extLst>
              <a:ext uri="{FF2B5EF4-FFF2-40B4-BE49-F238E27FC236}">
                <a16:creationId xmlns:a16="http://schemas.microsoft.com/office/drawing/2014/main" id="{E83C225F-7B81-55C4-1435-486529C4AAFD}"/>
              </a:ext>
            </a:extLst>
          </p:cNvPr>
          <p:cNvSpPr txBox="1">
            <a:spLocks/>
          </p:cNvSpPr>
          <p:nvPr/>
        </p:nvSpPr>
        <p:spPr>
          <a:xfrm>
            <a:off x="4821534" y="4438697"/>
            <a:ext cx="2793917" cy="365316"/>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Removal of item #17 affects predictions very little</a:t>
            </a:r>
          </a:p>
          <a:p>
            <a:pPr marL="0" indent="0" algn="just"/>
            <a:r>
              <a:rPr lang="en-GB" sz="800" dirty="0">
                <a:solidFill>
                  <a:schemeClr val="bg2"/>
                </a:solidFill>
              </a:rPr>
              <a:t>Removing point #6 significantly affects predictions</a:t>
            </a:r>
          </a:p>
        </p:txBody>
      </p:sp>
    </p:spTree>
    <p:extLst>
      <p:ext uri="{BB962C8B-B14F-4D97-AF65-F5344CB8AC3E}">
        <p14:creationId xmlns:p14="http://schemas.microsoft.com/office/powerpoint/2010/main" val="242044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029803" y="391660"/>
            <a:ext cx="3084394" cy="567281"/>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The logistics function</a:t>
            </a:r>
            <a:br>
              <a:rPr lang="en-GB" sz="2400" dirty="0"/>
            </a:br>
            <a:r>
              <a:rPr lang="en-GB" sz="1600" dirty="0"/>
              <a:t>Some elements of reading</a:t>
            </a:r>
            <a:endParaRPr lang="en-GB" sz="2000" dirty="0"/>
          </a:p>
        </p:txBody>
      </p:sp>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pic>
        <p:nvPicPr>
          <p:cNvPr id="6" name="Picture 5" descr="A screenshot of a computer&#10;&#10;Description automatically generated with medium confidence">
            <a:extLst>
              <a:ext uri="{FF2B5EF4-FFF2-40B4-BE49-F238E27FC236}">
                <a16:creationId xmlns:a16="http://schemas.microsoft.com/office/drawing/2014/main" id="{CD84EAD6-BFDD-C86B-88D6-943DB21498EE}"/>
              </a:ext>
            </a:extLst>
          </p:cNvPr>
          <p:cNvPicPr>
            <a:picLocks noChangeAspect="1"/>
          </p:cNvPicPr>
          <p:nvPr/>
        </p:nvPicPr>
        <p:blipFill>
          <a:blip r:embed="rId3"/>
          <a:stretch>
            <a:fillRect/>
          </a:stretch>
        </p:blipFill>
        <p:spPr>
          <a:xfrm>
            <a:off x="1624896" y="1197249"/>
            <a:ext cx="5894208" cy="3904539"/>
          </a:xfrm>
          <a:prstGeom prst="rect">
            <a:avLst/>
          </a:prstGeom>
        </p:spPr>
      </p:pic>
      <p:sp>
        <p:nvSpPr>
          <p:cNvPr id="9" name="Google Shape;89;p13">
            <a:extLst>
              <a:ext uri="{FF2B5EF4-FFF2-40B4-BE49-F238E27FC236}">
                <a16:creationId xmlns:a16="http://schemas.microsoft.com/office/drawing/2014/main" id="{3E444D51-888D-4700-C450-554BC88301A8}"/>
              </a:ext>
            </a:extLst>
          </p:cNvPr>
          <p:cNvSpPr txBox="1">
            <a:spLocks/>
          </p:cNvSpPr>
          <p:nvPr/>
        </p:nvSpPr>
        <p:spPr>
          <a:xfrm>
            <a:off x="4974613" y="1269255"/>
            <a:ext cx="3385200" cy="161724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accent5"/>
                </a:solidFill>
              </a:rPr>
              <a:t>Logistics function</a:t>
            </a:r>
          </a:p>
          <a:p>
            <a:pPr marL="0" indent="0"/>
            <a:endParaRPr lang="en-GB" sz="1000" dirty="0">
              <a:solidFill>
                <a:schemeClr val="accent5"/>
              </a:solidFill>
            </a:endParaRPr>
          </a:p>
          <a:p>
            <a:pPr marL="0" indent="0"/>
            <a:r>
              <a:rPr lang="en-GB" sz="1000" b="1" dirty="0">
                <a:solidFill>
                  <a:schemeClr val="bg2"/>
                </a:solidFill>
              </a:rPr>
              <a:t>About the transformation function</a:t>
            </a:r>
          </a:p>
          <a:p>
            <a:pPr marL="0" indent="0"/>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C(X) = a0+a1.X1+...+aJ.XJ varies from -oo to +oo</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0 &lt;= π(X) &lt;= 1, that's a probability!!!</a:t>
            </a:r>
          </a:p>
          <a:p>
            <a:pPr marL="0" indent="0"/>
            <a:r>
              <a:rPr lang="en-GB" sz="1000" dirty="0">
                <a:solidFill>
                  <a:schemeClr val="bg2"/>
                </a:solidFill>
              </a:rPr>
              <a:t> </a:t>
            </a:r>
          </a:p>
          <a:p>
            <a:pPr marL="0" indent="0"/>
            <a:r>
              <a:rPr lang="en-GB" sz="1000" b="1" dirty="0">
                <a:solidFill>
                  <a:schemeClr val="bg2"/>
                </a:solidFill>
              </a:rPr>
              <a:t>About the assignment rule</a:t>
            </a:r>
          </a:p>
        </p:txBody>
      </p:sp>
      <p:sp>
        <p:nvSpPr>
          <p:cNvPr id="10" name="Google Shape;89;p13">
            <a:extLst>
              <a:ext uri="{FF2B5EF4-FFF2-40B4-BE49-F238E27FC236}">
                <a16:creationId xmlns:a16="http://schemas.microsoft.com/office/drawing/2014/main" id="{1DD73E77-18B1-21D2-6CFE-9BB296F857DE}"/>
              </a:ext>
            </a:extLst>
          </p:cNvPr>
          <p:cNvSpPr txBox="1">
            <a:spLocks/>
          </p:cNvSpPr>
          <p:nvPr/>
        </p:nvSpPr>
        <p:spPr>
          <a:xfrm>
            <a:off x="1787859" y="3705367"/>
            <a:ext cx="5472749" cy="1419367"/>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b="1" dirty="0">
                <a:solidFill>
                  <a:schemeClr val="accent5"/>
                </a:solidFill>
              </a:rPr>
              <a:t>Remarks:</a:t>
            </a:r>
          </a:p>
          <a:p>
            <a:pPr marL="0" indent="0"/>
            <a:endParaRPr lang="en-GB" sz="1000" b="1" dirty="0">
              <a:solidFill>
                <a:schemeClr val="bg2"/>
              </a:solidFill>
            </a:endParaRPr>
          </a:p>
          <a:p>
            <a:pPr marL="171450" indent="-171450">
              <a:buFont typeface="Arial" panose="020B0604020202020204" pitchFamily="34" charset="0"/>
              <a:buChar char="•"/>
            </a:pPr>
            <a:r>
              <a:rPr lang="en-GB" sz="1000" dirty="0">
                <a:solidFill>
                  <a:schemeClr val="bg2"/>
                </a:solidFill>
              </a:rPr>
              <a:t> C(X) and </a:t>
            </a:r>
            <a:r>
              <a:rPr lang="el-GR" sz="1000" dirty="0">
                <a:solidFill>
                  <a:schemeClr val="bg2"/>
                </a:solidFill>
              </a:rPr>
              <a:t>π</a:t>
            </a:r>
            <a:r>
              <a:rPr lang="en-GB" sz="1000" dirty="0">
                <a:solidFill>
                  <a:schemeClr val="bg2"/>
                </a:solidFill>
              </a:rPr>
              <a:t>(X) allow us to classify individuals according to their propensity to be +</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Except that </a:t>
            </a:r>
            <a:r>
              <a:rPr lang="el-GR" sz="1000" dirty="0">
                <a:solidFill>
                  <a:schemeClr val="bg2"/>
                </a:solidFill>
              </a:rPr>
              <a:t>π</a:t>
            </a:r>
            <a:r>
              <a:rPr lang="en-GB" sz="1000" dirty="0">
                <a:solidFill>
                  <a:schemeClr val="bg2"/>
                </a:solidFill>
              </a:rPr>
              <a:t>(X) is a "true" probability</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Other cumulative functions to transform C(X). Ex. normal law: PROBIT model</a:t>
            </a:r>
          </a:p>
          <a:p>
            <a:pPr marL="171450" indent="-171450">
              <a:buFont typeface="Arial" panose="020B0604020202020204" pitchFamily="34" charset="0"/>
              <a:buChar char="•"/>
            </a:pPr>
            <a:endParaRPr lang="en-GB" sz="1000" dirty="0">
              <a:solidFill>
                <a:schemeClr val="bg2"/>
              </a:solidFill>
            </a:endParaRPr>
          </a:p>
          <a:p>
            <a:pPr marL="171450" indent="-171450">
              <a:buFont typeface="Arial" panose="020B0604020202020204" pitchFamily="34" charset="0"/>
              <a:buChar char="•"/>
            </a:pPr>
            <a:r>
              <a:rPr lang="en-GB" sz="1000" dirty="0">
                <a:solidFill>
                  <a:schemeClr val="bg2"/>
                </a:solidFill>
              </a:rPr>
              <a:t> Non-linear transformation function: we speak of non-linear regression in the literature</a:t>
            </a:r>
          </a:p>
        </p:txBody>
      </p:sp>
    </p:spTree>
    <p:extLst>
      <p:ext uri="{BB962C8B-B14F-4D97-AF65-F5344CB8AC3E}">
        <p14:creationId xmlns:p14="http://schemas.microsoft.com/office/powerpoint/2010/main" val="2977697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49402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Lever (2) - Measure the overall influence of an observation</a:t>
            </a:r>
            <a:endParaRPr lang="en-GB" sz="1400" dirty="0"/>
          </a:p>
        </p:txBody>
      </p:sp>
      <p:pic>
        <p:nvPicPr>
          <p:cNvPr id="3" name="Picture 2" descr="A screenshot of a computer&#10;&#10;Description automatically generated with low confidence">
            <a:extLst>
              <a:ext uri="{FF2B5EF4-FFF2-40B4-BE49-F238E27FC236}">
                <a16:creationId xmlns:a16="http://schemas.microsoft.com/office/drawing/2014/main" id="{698E6F8C-83E1-61DD-0836-1F63C0977A41}"/>
              </a:ext>
            </a:extLst>
          </p:cNvPr>
          <p:cNvPicPr>
            <a:picLocks noChangeAspect="1"/>
          </p:cNvPicPr>
          <p:nvPr/>
        </p:nvPicPr>
        <p:blipFill>
          <a:blip r:embed="rId3"/>
          <a:stretch>
            <a:fillRect/>
          </a:stretch>
        </p:blipFill>
        <p:spPr>
          <a:xfrm>
            <a:off x="1654334" y="798394"/>
            <a:ext cx="6279472" cy="4345106"/>
          </a:xfrm>
          <a:prstGeom prst="rect">
            <a:avLst/>
          </a:prstGeom>
        </p:spPr>
      </p:pic>
      <p:sp>
        <p:nvSpPr>
          <p:cNvPr id="7" name="Google Shape;89;p13">
            <a:extLst>
              <a:ext uri="{FF2B5EF4-FFF2-40B4-BE49-F238E27FC236}">
                <a16:creationId xmlns:a16="http://schemas.microsoft.com/office/drawing/2014/main" id="{6961A80C-844E-F32D-96A3-07D728049BCF}"/>
              </a:ext>
            </a:extLst>
          </p:cNvPr>
          <p:cNvSpPr txBox="1">
            <a:spLocks/>
          </p:cNvSpPr>
          <p:nvPr/>
        </p:nvSpPr>
        <p:spPr>
          <a:xfrm>
            <a:off x="2883552" y="897666"/>
            <a:ext cx="3994920" cy="1026667"/>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b="1" u="sng" dirty="0">
                <a:solidFill>
                  <a:schemeClr val="bg2"/>
                </a:solidFill>
              </a:rPr>
              <a:t>Principle:</a:t>
            </a:r>
          </a:p>
          <a:p>
            <a:pPr marL="0" indent="0" algn="just"/>
            <a:r>
              <a:rPr lang="en-GB" sz="900" dirty="0">
                <a:solidFill>
                  <a:schemeClr val="bg2"/>
                </a:solidFill>
              </a:rPr>
              <a:t>For each observation</a:t>
            </a:r>
          </a:p>
          <a:p>
            <a:pPr marL="0" indent="0" algn="just"/>
            <a:r>
              <a:rPr lang="en-GB" sz="900" dirty="0">
                <a:solidFill>
                  <a:schemeClr val="bg2"/>
                </a:solidFill>
              </a:rPr>
              <a:t>- Compute the residual, Y deviation and Predicted Probability</a:t>
            </a:r>
          </a:p>
          <a:p>
            <a:pPr marL="0" indent="0" algn="just"/>
            <a:r>
              <a:rPr lang="en-GB" sz="900" dirty="0">
                <a:solidFill>
                  <a:schemeClr val="bg2"/>
                </a:solidFill>
              </a:rPr>
              <a:t>- Without the point intervening in the regression, i.e., in additional data</a:t>
            </a:r>
          </a:p>
          <a:p>
            <a:pPr marL="0" indent="0" algn="just"/>
            <a:r>
              <a:rPr lang="en-GB" sz="900" dirty="0">
                <a:solidFill>
                  <a:schemeClr val="bg2"/>
                </a:solidFill>
              </a:rPr>
              <a:t>- Without having to perform "n" (size of the database) regressions</a:t>
            </a:r>
          </a:p>
          <a:p>
            <a:pPr marL="0" indent="0" algn="just"/>
            <a:r>
              <a:rPr lang="en-GB" sz="900" dirty="0">
                <a:solidFill>
                  <a:schemeClr val="bg2"/>
                </a:solidFill>
              </a:rPr>
              <a:t>- Distributions and thresholds (+/- 2 for a ~5% test) are the same</a:t>
            </a:r>
          </a:p>
        </p:txBody>
      </p:sp>
      <p:sp>
        <p:nvSpPr>
          <p:cNvPr id="8" name="Google Shape;89;p13">
            <a:extLst>
              <a:ext uri="{FF2B5EF4-FFF2-40B4-BE49-F238E27FC236}">
                <a16:creationId xmlns:a16="http://schemas.microsoft.com/office/drawing/2014/main" id="{341A70BE-0F13-C6E8-6629-B564B79765AE}"/>
              </a:ext>
            </a:extLst>
          </p:cNvPr>
          <p:cNvSpPr txBox="1">
            <a:spLocks/>
          </p:cNvSpPr>
          <p:nvPr/>
        </p:nvSpPr>
        <p:spPr>
          <a:xfrm>
            <a:off x="1654334" y="2378449"/>
            <a:ext cx="1955499" cy="337456"/>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Standardized Pearson Residual</a:t>
            </a:r>
          </a:p>
        </p:txBody>
      </p:sp>
      <p:sp>
        <p:nvSpPr>
          <p:cNvPr id="9" name="Google Shape;89;p13">
            <a:extLst>
              <a:ext uri="{FF2B5EF4-FFF2-40B4-BE49-F238E27FC236}">
                <a16:creationId xmlns:a16="http://schemas.microsoft.com/office/drawing/2014/main" id="{FB20D4F0-96E5-5943-18EE-A01DEA882578}"/>
              </a:ext>
            </a:extLst>
          </p:cNvPr>
          <p:cNvSpPr txBox="1">
            <a:spLocks/>
          </p:cNvSpPr>
          <p:nvPr/>
        </p:nvSpPr>
        <p:spPr>
          <a:xfrm>
            <a:off x="1590553" y="3775620"/>
            <a:ext cx="2019280" cy="470213"/>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Standardized Deviance Residue</a:t>
            </a:r>
          </a:p>
          <a:p>
            <a:pPr marL="0" indent="0" algn="just"/>
            <a:r>
              <a:rPr lang="en-GB" sz="1000" dirty="0">
                <a:solidFill>
                  <a:schemeClr val="accent5"/>
                </a:solidFill>
              </a:rPr>
              <a:t>(preferred)</a:t>
            </a:r>
          </a:p>
        </p:txBody>
      </p:sp>
      <p:sp>
        <p:nvSpPr>
          <p:cNvPr id="12" name="Google Shape;89;p13">
            <a:extLst>
              <a:ext uri="{FF2B5EF4-FFF2-40B4-BE49-F238E27FC236}">
                <a16:creationId xmlns:a16="http://schemas.microsoft.com/office/drawing/2014/main" id="{12E2546F-A266-5BC7-7857-1665C8A4CE99}"/>
              </a:ext>
            </a:extLst>
          </p:cNvPr>
          <p:cNvSpPr txBox="1">
            <a:spLocks/>
          </p:cNvSpPr>
          <p:nvPr/>
        </p:nvSpPr>
        <p:spPr>
          <a:xfrm>
            <a:off x="1924923" y="4665239"/>
            <a:ext cx="1521137" cy="391257"/>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accent5"/>
                </a:solidFill>
              </a:rPr>
              <a:t>rstandard() in R</a:t>
            </a:r>
          </a:p>
          <a:p>
            <a:pPr marL="0" indent="0" algn="just"/>
            <a:r>
              <a:rPr lang="en-GB" sz="800" dirty="0">
                <a:solidFill>
                  <a:schemeClr val="accent5"/>
                </a:solidFill>
              </a:rPr>
              <a:t>RSTUDENT in SPSS</a:t>
            </a:r>
          </a:p>
        </p:txBody>
      </p:sp>
    </p:spTree>
    <p:extLst>
      <p:ext uri="{BB962C8B-B14F-4D97-AF65-F5344CB8AC3E}">
        <p14:creationId xmlns:p14="http://schemas.microsoft.com/office/powerpoint/2010/main" val="39204209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49402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Cook's distance - Overall effect on all estimated coefficients</a:t>
            </a:r>
            <a:endParaRPr lang="en-GB" sz="1400" dirty="0"/>
          </a:p>
        </p:txBody>
      </p:sp>
      <p:pic>
        <p:nvPicPr>
          <p:cNvPr id="4" name="Picture 3" descr="Graphical user interface&#10;&#10;Description automatically generated">
            <a:extLst>
              <a:ext uri="{FF2B5EF4-FFF2-40B4-BE49-F238E27FC236}">
                <a16:creationId xmlns:a16="http://schemas.microsoft.com/office/drawing/2014/main" id="{6B82F7EF-0AF8-CC6B-700F-09EBF95A9AB8}"/>
              </a:ext>
            </a:extLst>
          </p:cNvPr>
          <p:cNvPicPr>
            <a:picLocks noChangeAspect="1"/>
          </p:cNvPicPr>
          <p:nvPr/>
        </p:nvPicPr>
        <p:blipFill>
          <a:blip r:embed="rId3"/>
          <a:stretch>
            <a:fillRect/>
          </a:stretch>
        </p:blipFill>
        <p:spPr>
          <a:xfrm>
            <a:off x="1394438" y="843458"/>
            <a:ext cx="6159598" cy="4262159"/>
          </a:xfrm>
          <a:prstGeom prst="rect">
            <a:avLst/>
          </a:prstGeom>
        </p:spPr>
      </p:pic>
      <p:sp>
        <p:nvSpPr>
          <p:cNvPr id="5" name="Google Shape;89;p13">
            <a:extLst>
              <a:ext uri="{FF2B5EF4-FFF2-40B4-BE49-F238E27FC236}">
                <a16:creationId xmlns:a16="http://schemas.microsoft.com/office/drawing/2014/main" id="{9314D6E0-57E4-DF04-8CA6-BC55DE2DE511}"/>
              </a:ext>
            </a:extLst>
          </p:cNvPr>
          <p:cNvSpPr txBox="1">
            <a:spLocks/>
          </p:cNvSpPr>
          <p:nvPr/>
        </p:nvSpPr>
        <p:spPr>
          <a:xfrm>
            <a:off x="2433176" y="936921"/>
            <a:ext cx="3633254" cy="659867"/>
          </a:xfrm>
          <a:prstGeom prst="rect">
            <a:avLst/>
          </a:prstGeom>
          <a:solidFill>
            <a:schemeClr val="tx2"/>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b="1" u="sng" dirty="0">
                <a:solidFill>
                  <a:schemeClr val="bg2"/>
                </a:solidFill>
              </a:rPr>
              <a:t>Principle:</a:t>
            </a:r>
          </a:p>
          <a:p>
            <a:pPr marL="0" indent="0" algn="just"/>
            <a:r>
              <a:rPr lang="en-GB" sz="700" b="1" dirty="0">
                <a:solidFill>
                  <a:schemeClr val="bg2"/>
                </a:solidFill>
              </a:rPr>
              <a:t>Compare the estimated coefficients, with and without the item to be evaluated</a:t>
            </a:r>
          </a:p>
          <a:p>
            <a:pPr marL="0" indent="0" algn="just"/>
            <a:r>
              <a:rPr lang="en-GB" sz="700" b="1" dirty="0">
                <a:solidFill>
                  <a:schemeClr val="bg2"/>
                </a:solidFill>
              </a:rPr>
              <a:t>H0 test: all coefficients are identical vs. H1: at least 1 is different</a:t>
            </a:r>
          </a:p>
          <a:p>
            <a:pPr marL="0" indent="0" algn="just"/>
            <a:r>
              <a:rPr lang="en-GB" sz="700" b="1" dirty="0">
                <a:solidFill>
                  <a:srgbClr val="9D9A12"/>
                </a:solidFill>
              </a:rPr>
              <a:t>Without having to perform "n" (size of the base) regressions</a:t>
            </a:r>
          </a:p>
        </p:txBody>
      </p:sp>
      <p:sp>
        <p:nvSpPr>
          <p:cNvPr id="6" name="Google Shape;89;p13">
            <a:extLst>
              <a:ext uri="{FF2B5EF4-FFF2-40B4-BE49-F238E27FC236}">
                <a16:creationId xmlns:a16="http://schemas.microsoft.com/office/drawing/2014/main" id="{38C7EB6A-C2E2-C516-620F-1280BE7150C8}"/>
              </a:ext>
            </a:extLst>
          </p:cNvPr>
          <p:cNvSpPr txBox="1">
            <a:spLocks/>
          </p:cNvSpPr>
          <p:nvPr/>
        </p:nvSpPr>
        <p:spPr>
          <a:xfrm>
            <a:off x="1589964" y="1781988"/>
            <a:ext cx="1917511" cy="57907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tx1"/>
                </a:solidFill>
              </a:rPr>
              <a:t>Cook's distance</a:t>
            </a:r>
          </a:p>
          <a:p>
            <a:pPr marL="0" indent="0" algn="just"/>
            <a:r>
              <a:rPr lang="en-GB" sz="800" dirty="0">
                <a:solidFill>
                  <a:schemeClr val="accent5"/>
                </a:solidFill>
              </a:rPr>
              <a:t>Defined on the standardized deviance residue</a:t>
            </a:r>
          </a:p>
          <a:p>
            <a:pPr marL="0" indent="0" algn="just"/>
            <a:r>
              <a:rPr lang="en-GB" sz="800" dirty="0">
                <a:solidFill>
                  <a:schemeClr val="bg2"/>
                </a:solidFill>
              </a:rPr>
              <a:t>cooks.distance() in R</a:t>
            </a:r>
          </a:p>
        </p:txBody>
      </p:sp>
      <p:sp>
        <p:nvSpPr>
          <p:cNvPr id="10" name="Google Shape;89;p13">
            <a:extLst>
              <a:ext uri="{FF2B5EF4-FFF2-40B4-BE49-F238E27FC236}">
                <a16:creationId xmlns:a16="http://schemas.microsoft.com/office/drawing/2014/main" id="{7CD31CED-5FE6-9DF7-09D3-C3B5779F6372}"/>
              </a:ext>
            </a:extLst>
          </p:cNvPr>
          <p:cNvSpPr txBox="1">
            <a:spLocks/>
          </p:cNvSpPr>
          <p:nvPr/>
        </p:nvSpPr>
        <p:spPr>
          <a:xfrm>
            <a:off x="5636525" y="1690252"/>
            <a:ext cx="1917511" cy="322794"/>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t>The usual detection rule is</a:t>
            </a:r>
          </a:p>
        </p:txBody>
      </p:sp>
      <p:sp>
        <p:nvSpPr>
          <p:cNvPr id="11" name="Google Shape;89;p13">
            <a:extLst>
              <a:ext uri="{FF2B5EF4-FFF2-40B4-BE49-F238E27FC236}">
                <a16:creationId xmlns:a16="http://schemas.microsoft.com/office/drawing/2014/main" id="{FB9CA8E1-46F9-B63E-F7EE-4B79F0400960}"/>
              </a:ext>
            </a:extLst>
          </p:cNvPr>
          <p:cNvSpPr txBox="1">
            <a:spLocks/>
          </p:cNvSpPr>
          <p:nvPr/>
        </p:nvSpPr>
        <p:spPr>
          <a:xfrm>
            <a:off x="1685498" y="4032913"/>
            <a:ext cx="5697941" cy="511791"/>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50" dirty="0"/>
              <a:t>Point n°6 is correctly modelled (cf. residual) but has a strong influence on the results (cf. Leverage + D.Cook)</a:t>
            </a:r>
          </a:p>
          <a:p>
            <a:pPr marL="0" indent="0" algn="just"/>
            <a:r>
              <a:rPr lang="en-GB" sz="750" dirty="0"/>
              <a:t>Point n°11 is poorly modelled (standardized "limit" residual) and has a strong influence on the results (cf. Leverage + D.Cook)</a:t>
            </a:r>
          </a:p>
          <a:p>
            <a:pPr marL="0" indent="0" algn="just"/>
            <a:r>
              <a:rPr lang="en-GB" sz="750" dirty="0"/>
              <a:t>Point n°5 is very poorly modelled, but it has less influence on the results than points 6 and 11.</a:t>
            </a:r>
          </a:p>
        </p:txBody>
      </p:sp>
      <p:sp>
        <p:nvSpPr>
          <p:cNvPr id="13" name="Google Shape;89;p13">
            <a:extLst>
              <a:ext uri="{FF2B5EF4-FFF2-40B4-BE49-F238E27FC236}">
                <a16:creationId xmlns:a16="http://schemas.microsoft.com/office/drawing/2014/main" id="{233D1441-2A70-76DA-5578-32F3A07D872B}"/>
              </a:ext>
            </a:extLst>
          </p:cNvPr>
          <p:cNvSpPr txBox="1">
            <a:spLocks/>
          </p:cNvSpPr>
          <p:nvPr/>
        </p:nvSpPr>
        <p:spPr>
          <a:xfrm>
            <a:off x="1625266" y="4640559"/>
            <a:ext cx="5697941" cy="477352"/>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Remarks:</a:t>
            </a:r>
          </a:p>
          <a:p>
            <a:pPr marL="0" indent="0" algn="just"/>
            <a:r>
              <a:rPr lang="en-GB" sz="800" dirty="0">
                <a:solidFill>
                  <a:schemeClr val="bg2"/>
                </a:solidFill>
              </a:rPr>
              <a:t>- D can be defined on the Pearson residual (be careful with small/large values of )</a:t>
            </a:r>
          </a:p>
          <a:p>
            <a:pPr marL="0" indent="0" algn="just"/>
            <a:r>
              <a:rPr lang="en-GB" sz="800" dirty="0">
                <a:solidFill>
                  <a:schemeClr val="bg2"/>
                </a:solidFill>
              </a:rPr>
              <a:t>- Some do not normalize by the number of parameters (J+1) [e.g., SPSS] the detection rule is then D 1 </a:t>
            </a:r>
          </a:p>
        </p:txBody>
      </p:sp>
    </p:spTree>
    <p:extLst>
      <p:ext uri="{BB962C8B-B14F-4D97-AF65-F5344CB8AC3E}">
        <p14:creationId xmlns:p14="http://schemas.microsoft.com/office/powerpoint/2010/main" val="3505991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49402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DFBETAS - Effect on each estimated coefficient</a:t>
            </a:r>
          </a:p>
        </p:txBody>
      </p:sp>
      <p:pic>
        <p:nvPicPr>
          <p:cNvPr id="7" name="Picture 6" descr="Graphical user interface&#10;&#10;Description automatically generated">
            <a:extLst>
              <a:ext uri="{FF2B5EF4-FFF2-40B4-BE49-F238E27FC236}">
                <a16:creationId xmlns:a16="http://schemas.microsoft.com/office/drawing/2014/main" id="{30E9F613-66A1-9171-F6BC-75C678025BFF}"/>
              </a:ext>
            </a:extLst>
          </p:cNvPr>
          <p:cNvPicPr>
            <a:picLocks noChangeAspect="1"/>
          </p:cNvPicPr>
          <p:nvPr/>
        </p:nvPicPr>
        <p:blipFill>
          <a:blip r:embed="rId3"/>
          <a:stretch>
            <a:fillRect/>
          </a:stretch>
        </p:blipFill>
        <p:spPr>
          <a:xfrm>
            <a:off x="1418386" y="783495"/>
            <a:ext cx="6307227" cy="4242530"/>
          </a:xfrm>
          <a:prstGeom prst="rect">
            <a:avLst/>
          </a:prstGeom>
        </p:spPr>
      </p:pic>
      <p:sp>
        <p:nvSpPr>
          <p:cNvPr id="9" name="Google Shape;89;p13">
            <a:extLst>
              <a:ext uri="{FF2B5EF4-FFF2-40B4-BE49-F238E27FC236}">
                <a16:creationId xmlns:a16="http://schemas.microsoft.com/office/drawing/2014/main" id="{DBE2E7BE-1590-9A46-BBAF-EE9D01BA4201}"/>
              </a:ext>
            </a:extLst>
          </p:cNvPr>
          <p:cNvSpPr txBox="1">
            <a:spLocks/>
          </p:cNvSpPr>
          <p:nvPr/>
        </p:nvSpPr>
        <p:spPr>
          <a:xfrm>
            <a:off x="1540380" y="1699161"/>
            <a:ext cx="1871560" cy="70284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rgbClr val="9D9A12"/>
                </a:solidFill>
              </a:rPr>
              <a:t>DFBETAS</a:t>
            </a:r>
          </a:p>
          <a:p>
            <a:pPr marL="0" indent="0" algn="just"/>
            <a:r>
              <a:rPr lang="en-GB" sz="700" dirty="0">
                <a:solidFill>
                  <a:schemeClr val="accent5"/>
                </a:solidFill>
              </a:rPr>
              <a:t>Formula used in SAS</a:t>
            </a:r>
          </a:p>
          <a:p>
            <a:pPr marL="0" indent="0" algn="just"/>
            <a:endParaRPr lang="en-GB" sz="700" dirty="0">
              <a:solidFill>
                <a:schemeClr val="accent5"/>
              </a:solidFill>
            </a:endParaRPr>
          </a:p>
          <a:p>
            <a:pPr marL="0" indent="0" algn="just"/>
            <a:r>
              <a:rPr lang="en-GB" sz="700" dirty="0">
                <a:solidFill>
                  <a:schemeClr val="bg2"/>
                </a:solidFill>
              </a:rPr>
              <a:t>dfbetas() of R seems to be based on the standardized deviance residue ?</a:t>
            </a:r>
          </a:p>
        </p:txBody>
      </p:sp>
      <p:sp>
        <p:nvSpPr>
          <p:cNvPr id="14" name="Google Shape;89;p13">
            <a:extLst>
              <a:ext uri="{FF2B5EF4-FFF2-40B4-BE49-F238E27FC236}">
                <a16:creationId xmlns:a16="http://schemas.microsoft.com/office/drawing/2014/main" id="{C553CB64-3355-D2E6-3896-5A36697BC905}"/>
              </a:ext>
            </a:extLst>
          </p:cNvPr>
          <p:cNvSpPr txBox="1">
            <a:spLocks/>
          </p:cNvSpPr>
          <p:nvPr/>
        </p:nvSpPr>
        <p:spPr>
          <a:xfrm>
            <a:off x="5732062" y="1753737"/>
            <a:ext cx="1871558" cy="24224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The usual detection rule is</a:t>
            </a:r>
          </a:p>
        </p:txBody>
      </p:sp>
      <p:sp>
        <p:nvSpPr>
          <p:cNvPr id="15" name="Google Shape;89;p13">
            <a:extLst>
              <a:ext uri="{FF2B5EF4-FFF2-40B4-BE49-F238E27FC236}">
                <a16:creationId xmlns:a16="http://schemas.microsoft.com/office/drawing/2014/main" id="{318C7C69-732A-794E-FD1C-421C74C59EE8}"/>
              </a:ext>
            </a:extLst>
          </p:cNvPr>
          <p:cNvSpPr txBox="1">
            <a:spLocks/>
          </p:cNvSpPr>
          <p:nvPr/>
        </p:nvSpPr>
        <p:spPr>
          <a:xfrm>
            <a:off x="5138383" y="2323364"/>
            <a:ext cx="1501254" cy="24224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600" dirty="0">
                <a:solidFill>
                  <a:schemeClr val="bg2"/>
                </a:solidFill>
              </a:rPr>
              <a:t>Note: Standard deviation of coefficient</a:t>
            </a:r>
          </a:p>
        </p:txBody>
      </p:sp>
      <p:sp>
        <p:nvSpPr>
          <p:cNvPr id="16" name="Google Shape;89;p13">
            <a:extLst>
              <a:ext uri="{FF2B5EF4-FFF2-40B4-BE49-F238E27FC236}">
                <a16:creationId xmlns:a16="http://schemas.microsoft.com/office/drawing/2014/main" id="{824D61EB-403E-0F9D-5F5C-FADD727355D2}"/>
              </a:ext>
            </a:extLst>
          </p:cNvPr>
          <p:cNvSpPr txBox="1">
            <a:spLocks/>
          </p:cNvSpPr>
          <p:nvPr/>
        </p:nvSpPr>
        <p:spPr>
          <a:xfrm>
            <a:off x="1653348" y="4391448"/>
            <a:ext cx="2788998" cy="70284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We understand better:</a:t>
            </a:r>
          </a:p>
          <a:p>
            <a:pPr marL="0" indent="0" algn="just"/>
            <a:r>
              <a:rPr lang="en-GB" sz="800" dirty="0">
                <a:solidFill>
                  <a:schemeClr val="bg2"/>
                </a:solidFill>
                <a:sym typeface="Wingdings" panose="05000000000000000000" pitchFamily="2" charset="2"/>
              </a:rPr>
              <a:t></a:t>
            </a:r>
            <a:r>
              <a:rPr lang="en-GB" sz="800" dirty="0">
                <a:solidFill>
                  <a:schemeClr val="bg2"/>
                </a:solidFill>
              </a:rPr>
              <a:t> #6 weighs mostly on age</a:t>
            </a:r>
          </a:p>
          <a:p>
            <a:pPr marL="0" indent="0" algn="just"/>
            <a:r>
              <a:rPr lang="en-GB" sz="800" dirty="0">
                <a:solidFill>
                  <a:schemeClr val="bg2"/>
                </a:solidFill>
                <a:sym typeface="Wingdings" panose="05000000000000000000" pitchFamily="2" charset="2"/>
              </a:rPr>
              <a:t></a:t>
            </a:r>
            <a:r>
              <a:rPr lang="en-GB" sz="800" dirty="0">
                <a:solidFill>
                  <a:schemeClr val="bg2"/>
                </a:solidFill>
              </a:rPr>
              <a:t> 11 is mostly about rate</a:t>
            </a:r>
          </a:p>
          <a:p>
            <a:pPr marL="0" indent="0" algn="just"/>
            <a:r>
              <a:rPr lang="en-GB" sz="800" dirty="0">
                <a:solidFill>
                  <a:schemeClr val="bg2"/>
                </a:solidFill>
                <a:sym typeface="Wingdings" panose="05000000000000000000" pitchFamily="2" charset="2"/>
              </a:rPr>
              <a:t></a:t>
            </a:r>
            <a:r>
              <a:rPr lang="en-GB" sz="800" dirty="0">
                <a:solidFill>
                  <a:schemeClr val="bg2"/>
                </a:solidFill>
              </a:rPr>
              <a:t> 5 is (presumably) a problem</a:t>
            </a:r>
          </a:p>
        </p:txBody>
      </p:sp>
      <p:sp>
        <p:nvSpPr>
          <p:cNvPr id="8" name="Google Shape;89;p13">
            <a:extLst>
              <a:ext uri="{FF2B5EF4-FFF2-40B4-BE49-F238E27FC236}">
                <a16:creationId xmlns:a16="http://schemas.microsoft.com/office/drawing/2014/main" id="{40283C93-0E34-2DA9-060B-EEDAD4269B02}"/>
              </a:ext>
            </a:extLst>
          </p:cNvPr>
          <p:cNvSpPr txBox="1">
            <a:spLocks/>
          </p:cNvSpPr>
          <p:nvPr/>
        </p:nvSpPr>
        <p:spPr>
          <a:xfrm>
            <a:off x="2720912" y="941710"/>
            <a:ext cx="3652592" cy="757451"/>
          </a:xfrm>
          <a:prstGeom prst="rect">
            <a:avLst/>
          </a:prstGeom>
          <a:solidFill>
            <a:schemeClr val="tx2"/>
          </a:solidFill>
          <a:ln>
            <a:solidFill>
              <a:schemeClr val="accent5"/>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Principle: Compare each estimated coefficient, with and without the item to be evaluated H0 test -- The coefficients are identical in both regressions</a:t>
            </a:r>
          </a:p>
          <a:p>
            <a:pPr marL="0" indent="0" algn="just"/>
            <a:r>
              <a:rPr lang="en-GB" sz="800" dirty="0">
                <a:solidFill>
                  <a:srgbClr val="9D9A12"/>
                </a:solidFill>
              </a:rPr>
              <a:t>Objective -- To identify on which variable the influential item weighs the most. This also allows us to understand how the item is atypical</a:t>
            </a:r>
          </a:p>
        </p:txBody>
      </p:sp>
    </p:spTree>
    <p:extLst>
      <p:ext uri="{BB962C8B-B14F-4D97-AF65-F5344CB8AC3E}">
        <p14:creationId xmlns:p14="http://schemas.microsoft.com/office/powerpoint/2010/main" val="1222321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700" dirty="0"/>
              <a:t>"covariate pattern" and associated</a:t>
            </a:r>
            <a:br>
              <a:rPr lang="en-GB" sz="2700" dirty="0"/>
            </a:br>
            <a:r>
              <a:rPr lang="en-GB" sz="2700" dirty="0"/>
              <a:t> statistics</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893928" y="2084324"/>
            <a:ext cx="6271147" cy="18435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dirty="0">
                <a:solidFill>
                  <a:schemeClr val="bg2"/>
                </a:solidFill>
              </a:rPr>
              <a:t>Evaluation measures based on residuals</a:t>
            </a:r>
            <a:endParaRPr lang="en-GB" sz="1200" dirty="0">
              <a:solidFill>
                <a:schemeClr val="bg2"/>
              </a:solidFill>
            </a:endParaRPr>
          </a:p>
        </p:txBody>
      </p:sp>
      <p:pic>
        <p:nvPicPr>
          <p:cNvPr id="5" name="Picture 4" descr="Icon&#10;&#10;Description automatically generated">
            <a:extLst>
              <a:ext uri="{FF2B5EF4-FFF2-40B4-BE49-F238E27FC236}">
                <a16:creationId xmlns:a16="http://schemas.microsoft.com/office/drawing/2014/main" id="{9C906CED-8D0E-794A-D16B-A9984FFF27D2}"/>
              </a:ext>
            </a:extLst>
          </p:cNvPr>
          <p:cNvPicPr>
            <a:picLocks noChangeAspect="1"/>
          </p:cNvPicPr>
          <p:nvPr/>
        </p:nvPicPr>
        <p:blipFill>
          <a:blip r:embed="rId4"/>
          <a:stretch>
            <a:fillRect/>
          </a:stretch>
        </p:blipFill>
        <p:spPr>
          <a:xfrm>
            <a:off x="4572000" y="2571750"/>
            <a:ext cx="2234934" cy="2234934"/>
          </a:xfrm>
          <a:prstGeom prst="rect">
            <a:avLst/>
          </a:prstGeom>
        </p:spPr>
      </p:pic>
    </p:spTree>
    <p:extLst>
      <p:ext uri="{BB962C8B-B14F-4D97-AF65-F5344CB8AC3E}">
        <p14:creationId xmlns:p14="http://schemas.microsoft.com/office/powerpoint/2010/main" val="1281421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49402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Notion of "covariate pattern"</a:t>
            </a:r>
          </a:p>
        </p:txBody>
      </p:sp>
      <p:pic>
        <p:nvPicPr>
          <p:cNvPr id="3" name="Picture 2" descr="Text&#10;&#10;Description automatically generated">
            <a:extLst>
              <a:ext uri="{FF2B5EF4-FFF2-40B4-BE49-F238E27FC236}">
                <a16:creationId xmlns:a16="http://schemas.microsoft.com/office/drawing/2014/main" id="{D30F7D35-3985-344A-F6A5-FFB5C2982CFB}"/>
              </a:ext>
            </a:extLst>
          </p:cNvPr>
          <p:cNvPicPr>
            <a:picLocks noChangeAspect="1"/>
          </p:cNvPicPr>
          <p:nvPr/>
        </p:nvPicPr>
        <p:blipFill>
          <a:blip r:embed="rId3"/>
          <a:stretch>
            <a:fillRect/>
          </a:stretch>
        </p:blipFill>
        <p:spPr>
          <a:xfrm>
            <a:off x="1668703" y="958165"/>
            <a:ext cx="5806594" cy="3842405"/>
          </a:xfrm>
          <a:prstGeom prst="rect">
            <a:avLst/>
          </a:prstGeom>
        </p:spPr>
      </p:pic>
      <p:sp>
        <p:nvSpPr>
          <p:cNvPr id="4" name="Google Shape;89;p13">
            <a:extLst>
              <a:ext uri="{FF2B5EF4-FFF2-40B4-BE49-F238E27FC236}">
                <a16:creationId xmlns:a16="http://schemas.microsoft.com/office/drawing/2014/main" id="{727C6B54-8044-031C-BB64-2C0C38B025C8}"/>
              </a:ext>
            </a:extLst>
          </p:cNvPr>
          <p:cNvSpPr txBox="1">
            <a:spLocks/>
          </p:cNvSpPr>
          <p:nvPr/>
        </p:nvSpPr>
        <p:spPr>
          <a:xfrm>
            <a:off x="2822400" y="1028885"/>
            <a:ext cx="3694406" cy="107287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When the data are made up of nominal/ordinal variables Or when the data are from experiments</a:t>
            </a:r>
          </a:p>
          <a:p>
            <a:pPr marL="0" indent="0" algn="just"/>
            <a:endParaRPr lang="en-GB" sz="900" dirty="0">
              <a:solidFill>
                <a:schemeClr val="bg2"/>
              </a:solidFill>
              <a:sym typeface="Wingdings" panose="05000000000000000000" pitchFamily="2" charset="2"/>
            </a:endParaRPr>
          </a:p>
          <a:p>
            <a:pPr marL="0" indent="0" algn="just"/>
            <a:endParaRPr lang="en-GB" sz="900" dirty="0">
              <a:solidFill>
                <a:schemeClr val="bg2"/>
              </a:solidFill>
              <a:sym typeface="Wingdings" panose="05000000000000000000" pitchFamily="2" charset="2"/>
            </a:endParaRPr>
          </a:p>
          <a:p>
            <a:pPr marL="0" indent="0" algn="just"/>
            <a:r>
              <a:rPr lang="en-GB" sz="900" dirty="0">
                <a:solidFill>
                  <a:schemeClr val="accent5"/>
                </a:solidFill>
                <a:sym typeface="Wingdings" panose="05000000000000000000" pitchFamily="2" charset="2"/>
              </a:rPr>
              <a:t></a:t>
            </a:r>
            <a:r>
              <a:rPr lang="en-GB" sz="900" dirty="0">
                <a:solidFill>
                  <a:schemeClr val="accent5"/>
                </a:solidFill>
              </a:rPr>
              <a:t> Several observations share the same description</a:t>
            </a:r>
          </a:p>
          <a:p>
            <a:pPr marL="0" indent="0" algn="just"/>
            <a:r>
              <a:rPr lang="en-GB" sz="900" dirty="0">
                <a:solidFill>
                  <a:schemeClr val="accent5"/>
                </a:solidFill>
                <a:sym typeface="Wingdings" panose="05000000000000000000" pitchFamily="2" charset="2"/>
              </a:rPr>
              <a:t></a:t>
            </a:r>
            <a:r>
              <a:rPr lang="en-GB" sz="900" dirty="0">
                <a:solidFill>
                  <a:schemeClr val="accent5"/>
                </a:solidFill>
              </a:rPr>
              <a:t> Each description is called a "covariate pattern</a:t>
            </a:r>
          </a:p>
        </p:txBody>
      </p:sp>
      <p:sp>
        <p:nvSpPr>
          <p:cNvPr id="5" name="Google Shape;89;p13">
            <a:extLst>
              <a:ext uri="{FF2B5EF4-FFF2-40B4-BE49-F238E27FC236}">
                <a16:creationId xmlns:a16="http://schemas.microsoft.com/office/drawing/2014/main" id="{72F4BB51-B7F9-B570-3AF3-89210E9B4D3A}"/>
              </a:ext>
            </a:extLst>
          </p:cNvPr>
          <p:cNvSpPr txBox="1">
            <a:spLocks/>
          </p:cNvSpPr>
          <p:nvPr/>
        </p:nvSpPr>
        <p:spPr>
          <a:xfrm>
            <a:off x="1733268" y="2142652"/>
            <a:ext cx="2176816" cy="24224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Ex. hypertension = f (overweight; alcohol)</a:t>
            </a:r>
          </a:p>
        </p:txBody>
      </p:sp>
      <p:sp>
        <p:nvSpPr>
          <p:cNvPr id="6" name="Google Shape;89;p13">
            <a:extLst>
              <a:ext uri="{FF2B5EF4-FFF2-40B4-BE49-F238E27FC236}">
                <a16:creationId xmlns:a16="http://schemas.microsoft.com/office/drawing/2014/main" id="{E78AEDF6-0D7D-B7DF-D695-5AA888DE975B}"/>
              </a:ext>
            </a:extLst>
          </p:cNvPr>
          <p:cNvSpPr txBox="1">
            <a:spLocks/>
          </p:cNvSpPr>
          <p:nvPr/>
        </p:nvSpPr>
        <p:spPr>
          <a:xfrm>
            <a:off x="2255559" y="2378291"/>
            <a:ext cx="1871558" cy="470746"/>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sym typeface="Wingdings" panose="05000000000000000000" pitchFamily="2" charset="2"/>
              </a:rPr>
              <a:t></a:t>
            </a:r>
            <a:r>
              <a:rPr lang="en-GB" sz="700" dirty="0">
                <a:solidFill>
                  <a:schemeClr val="bg2"/>
                </a:solidFill>
              </a:rPr>
              <a:t> Surpoids = {1 ; 2 ; 3}</a:t>
            </a:r>
          </a:p>
          <a:p>
            <a:pPr marL="0" indent="0" algn="just"/>
            <a:r>
              <a:rPr lang="en-GB" sz="700" dirty="0">
                <a:solidFill>
                  <a:schemeClr val="bg2"/>
                </a:solidFill>
                <a:sym typeface="Wingdings" panose="05000000000000000000" pitchFamily="2" charset="2"/>
              </a:rPr>
              <a:t></a:t>
            </a:r>
            <a:r>
              <a:rPr lang="en-GB" sz="700" dirty="0">
                <a:solidFill>
                  <a:schemeClr val="bg2"/>
                </a:solidFill>
              </a:rPr>
              <a:t> Alcohol = {1 ; 2 ; 3}</a:t>
            </a:r>
          </a:p>
        </p:txBody>
      </p:sp>
      <p:sp>
        <p:nvSpPr>
          <p:cNvPr id="10" name="Google Shape;89;p13">
            <a:extLst>
              <a:ext uri="{FF2B5EF4-FFF2-40B4-BE49-F238E27FC236}">
                <a16:creationId xmlns:a16="http://schemas.microsoft.com/office/drawing/2014/main" id="{D73BAEDE-5FBF-2C5C-8BEF-A9D3CC7B063C}"/>
              </a:ext>
            </a:extLst>
          </p:cNvPr>
          <p:cNvSpPr txBox="1">
            <a:spLocks/>
          </p:cNvSpPr>
          <p:nvPr/>
        </p:nvSpPr>
        <p:spPr>
          <a:xfrm>
            <a:off x="2023546" y="2780900"/>
            <a:ext cx="1985747" cy="78799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There are M = 9 possible "covariate patterns (9 "distinct" observations)</a:t>
            </a:r>
          </a:p>
        </p:txBody>
      </p:sp>
      <p:sp>
        <p:nvSpPr>
          <p:cNvPr id="11" name="Google Shape;89;p13">
            <a:extLst>
              <a:ext uri="{FF2B5EF4-FFF2-40B4-BE49-F238E27FC236}">
                <a16:creationId xmlns:a16="http://schemas.microsoft.com/office/drawing/2014/main" id="{31DE4E2F-B742-8431-1B93-93FDBA1BA588}"/>
              </a:ext>
            </a:extLst>
          </p:cNvPr>
          <p:cNvSpPr txBox="1">
            <a:spLocks/>
          </p:cNvSpPr>
          <p:nvPr/>
        </p:nvSpPr>
        <p:spPr>
          <a:xfrm>
            <a:off x="2176818" y="4234425"/>
            <a:ext cx="4728949" cy="78799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rgbClr val="9D9A12"/>
                </a:solidFill>
              </a:rPr>
              <a:t>What's the point?</a:t>
            </a:r>
          </a:p>
          <a:p>
            <a:pPr marL="0" indent="0" algn="just"/>
            <a:endParaRPr lang="en-GB" sz="900" dirty="0">
              <a:solidFill>
                <a:schemeClr val="bg2"/>
              </a:solidFill>
            </a:endParaRPr>
          </a:p>
          <a:p>
            <a:pPr marL="0" indent="0" algn="just"/>
            <a:r>
              <a:rPr lang="en-GB" sz="900" dirty="0">
                <a:solidFill>
                  <a:schemeClr val="bg2"/>
                </a:solidFill>
              </a:rPr>
              <a:t>- Develop new evaluation statistics based on residuals</a:t>
            </a:r>
          </a:p>
          <a:p>
            <a:pPr marL="0" indent="0" algn="just"/>
            <a:r>
              <a:rPr lang="en-GB" sz="900" dirty="0">
                <a:solidFill>
                  <a:schemeClr val="bg2"/>
                </a:solidFill>
              </a:rPr>
              <a:t>- Detect groups (covariates) with particular characteristics (influences)</a:t>
            </a:r>
          </a:p>
        </p:txBody>
      </p:sp>
      <p:sp>
        <p:nvSpPr>
          <p:cNvPr id="12" name="Google Shape;89;p13">
            <a:extLst>
              <a:ext uri="{FF2B5EF4-FFF2-40B4-BE49-F238E27FC236}">
                <a16:creationId xmlns:a16="http://schemas.microsoft.com/office/drawing/2014/main" id="{CD7976B0-7FB8-E77A-973B-CBDEC832D88F}"/>
              </a:ext>
            </a:extLst>
          </p:cNvPr>
          <p:cNvSpPr txBox="1">
            <a:spLocks/>
          </p:cNvSpPr>
          <p:nvPr/>
        </p:nvSpPr>
        <p:spPr>
          <a:xfrm>
            <a:off x="4669603" y="3343700"/>
            <a:ext cx="1335412" cy="402609"/>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Number of people in each covariate : </a:t>
            </a:r>
            <a:r>
              <a:rPr lang="en-GB" sz="800" dirty="0">
                <a:solidFill>
                  <a:schemeClr val="bg2"/>
                </a:solidFill>
              </a:rPr>
              <a:t>n</a:t>
            </a:r>
            <a:r>
              <a:rPr lang="en-GB" sz="500" dirty="0">
                <a:solidFill>
                  <a:schemeClr val="bg2"/>
                </a:solidFill>
              </a:rPr>
              <a:t>m</a:t>
            </a:r>
            <a:endParaRPr lang="en-GB" sz="700" dirty="0">
              <a:solidFill>
                <a:schemeClr val="bg2"/>
              </a:solidFill>
            </a:endParaRPr>
          </a:p>
        </p:txBody>
      </p:sp>
      <p:sp>
        <p:nvSpPr>
          <p:cNvPr id="13" name="Google Shape;89;p13">
            <a:extLst>
              <a:ext uri="{FF2B5EF4-FFF2-40B4-BE49-F238E27FC236}">
                <a16:creationId xmlns:a16="http://schemas.microsoft.com/office/drawing/2014/main" id="{4BA4199E-5209-62C7-23CB-6E02A51EF829}"/>
              </a:ext>
            </a:extLst>
          </p:cNvPr>
          <p:cNvSpPr txBox="1">
            <a:spLocks/>
          </p:cNvSpPr>
          <p:nvPr/>
        </p:nvSpPr>
        <p:spPr>
          <a:xfrm>
            <a:off x="6527134" y="3350525"/>
            <a:ext cx="1136084" cy="655984"/>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Proportion of positives in each covariate</a:t>
            </a:r>
          </a:p>
        </p:txBody>
      </p:sp>
      <p:sp>
        <p:nvSpPr>
          <p:cNvPr id="17" name="Google Shape;89;p13">
            <a:extLst>
              <a:ext uri="{FF2B5EF4-FFF2-40B4-BE49-F238E27FC236}">
                <a16:creationId xmlns:a16="http://schemas.microsoft.com/office/drawing/2014/main" id="{ABF4786D-513F-F198-E03C-6B6CD4F1AC11}"/>
              </a:ext>
            </a:extLst>
          </p:cNvPr>
          <p:cNvSpPr txBox="1">
            <a:spLocks/>
          </p:cNvSpPr>
          <p:nvPr/>
        </p:nvSpPr>
        <p:spPr>
          <a:xfrm>
            <a:off x="5158854" y="3673058"/>
            <a:ext cx="1048746" cy="380328"/>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Number of positives in each covariate</a:t>
            </a:r>
          </a:p>
        </p:txBody>
      </p:sp>
    </p:spTree>
    <p:extLst>
      <p:ext uri="{BB962C8B-B14F-4D97-AF65-F5344CB8AC3E}">
        <p14:creationId xmlns:p14="http://schemas.microsoft.com/office/powerpoint/2010/main" val="2506688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49402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Estimation and calculation table</a:t>
            </a:r>
            <a:br>
              <a:rPr lang="en-GB" sz="1200" dirty="0"/>
            </a:br>
            <a:r>
              <a:rPr lang="en-GB" sz="1200" dirty="0"/>
              <a:t>                                 For the "Hypertension" example</a:t>
            </a:r>
            <a:endParaRPr lang="en-GB" sz="1800" dirty="0"/>
          </a:p>
        </p:txBody>
      </p:sp>
      <p:pic>
        <p:nvPicPr>
          <p:cNvPr id="4" name="Picture 3" descr="Graphical user interface&#10;&#10;Description automatically generated with medium confidence">
            <a:extLst>
              <a:ext uri="{FF2B5EF4-FFF2-40B4-BE49-F238E27FC236}">
                <a16:creationId xmlns:a16="http://schemas.microsoft.com/office/drawing/2014/main" id="{2A6850ED-0C31-8BE3-4875-28022203EB0B}"/>
              </a:ext>
            </a:extLst>
          </p:cNvPr>
          <p:cNvPicPr>
            <a:picLocks noChangeAspect="1"/>
          </p:cNvPicPr>
          <p:nvPr/>
        </p:nvPicPr>
        <p:blipFill>
          <a:blip r:embed="rId3"/>
          <a:stretch>
            <a:fillRect/>
          </a:stretch>
        </p:blipFill>
        <p:spPr>
          <a:xfrm>
            <a:off x="1759802" y="936990"/>
            <a:ext cx="6100923" cy="3963525"/>
          </a:xfrm>
          <a:prstGeom prst="rect">
            <a:avLst/>
          </a:prstGeom>
        </p:spPr>
      </p:pic>
      <p:sp>
        <p:nvSpPr>
          <p:cNvPr id="5" name="Google Shape;89;p13">
            <a:extLst>
              <a:ext uri="{FF2B5EF4-FFF2-40B4-BE49-F238E27FC236}">
                <a16:creationId xmlns:a16="http://schemas.microsoft.com/office/drawing/2014/main" id="{9D03ABBC-0AFC-39DF-E0F9-4E14DDE27A93}"/>
              </a:ext>
            </a:extLst>
          </p:cNvPr>
          <p:cNvSpPr txBox="1">
            <a:spLocks/>
          </p:cNvSpPr>
          <p:nvPr/>
        </p:nvSpPr>
        <p:spPr>
          <a:xfrm>
            <a:off x="4419188" y="1971920"/>
            <a:ext cx="3694406" cy="540607"/>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The elements of diagnosis which will come will be the expression of the confrontation of these two quantities</a:t>
            </a:r>
          </a:p>
        </p:txBody>
      </p:sp>
      <p:sp>
        <p:nvSpPr>
          <p:cNvPr id="6" name="Google Shape;89;p13">
            <a:extLst>
              <a:ext uri="{FF2B5EF4-FFF2-40B4-BE49-F238E27FC236}">
                <a16:creationId xmlns:a16="http://schemas.microsoft.com/office/drawing/2014/main" id="{94F4B335-2F0C-1C0E-7A0C-453A5A708E95}"/>
              </a:ext>
            </a:extLst>
          </p:cNvPr>
          <p:cNvSpPr txBox="1">
            <a:spLocks/>
          </p:cNvSpPr>
          <p:nvPr/>
        </p:nvSpPr>
        <p:spPr>
          <a:xfrm>
            <a:off x="4572000" y="2793835"/>
            <a:ext cx="1412543" cy="540607"/>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Proportion of positives observed for each covariate pattern</a:t>
            </a:r>
          </a:p>
        </p:txBody>
      </p:sp>
      <p:sp>
        <p:nvSpPr>
          <p:cNvPr id="10" name="Google Shape;89;p13">
            <a:extLst>
              <a:ext uri="{FF2B5EF4-FFF2-40B4-BE49-F238E27FC236}">
                <a16:creationId xmlns:a16="http://schemas.microsoft.com/office/drawing/2014/main" id="{7FFFD1AD-3114-D7EE-1DA2-6FE6AB69BFDB}"/>
              </a:ext>
            </a:extLst>
          </p:cNvPr>
          <p:cNvSpPr txBox="1">
            <a:spLocks/>
          </p:cNvSpPr>
          <p:nvPr/>
        </p:nvSpPr>
        <p:spPr>
          <a:xfrm>
            <a:off x="6266391" y="2754956"/>
            <a:ext cx="1642487" cy="540607"/>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Proportion of positives predicted (by the model) for each covariate pattern</a:t>
            </a:r>
          </a:p>
        </p:txBody>
      </p:sp>
      <p:sp>
        <p:nvSpPr>
          <p:cNvPr id="11" name="Google Shape;89;p13">
            <a:extLst>
              <a:ext uri="{FF2B5EF4-FFF2-40B4-BE49-F238E27FC236}">
                <a16:creationId xmlns:a16="http://schemas.microsoft.com/office/drawing/2014/main" id="{63CBD91E-151A-9065-DC57-B515CDCFFE79}"/>
              </a:ext>
            </a:extLst>
          </p:cNvPr>
          <p:cNvSpPr txBox="1">
            <a:spLocks/>
          </p:cNvSpPr>
          <p:nvPr/>
        </p:nvSpPr>
        <p:spPr>
          <a:xfrm>
            <a:off x="4096397" y="4713410"/>
            <a:ext cx="3635060" cy="377206"/>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Calculation table: comparison of "observation" and "prediction</a:t>
            </a:r>
          </a:p>
        </p:txBody>
      </p:sp>
      <p:sp>
        <p:nvSpPr>
          <p:cNvPr id="12" name="Google Shape;89;p13">
            <a:extLst>
              <a:ext uri="{FF2B5EF4-FFF2-40B4-BE49-F238E27FC236}">
                <a16:creationId xmlns:a16="http://schemas.microsoft.com/office/drawing/2014/main" id="{B88B32DE-0F1F-D33E-C0F9-C5EC19511A9E}"/>
              </a:ext>
            </a:extLst>
          </p:cNvPr>
          <p:cNvSpPr txBox="1">
            <a:spLocks/>
          </p:cNvSpPr>
          <p:nvPr/>
        </p:nvSpPr>
        <p:spPr>
          <a:xfrm>
            <a:off x="1851340" y="3751244"/>
            <a:ext cx="2092863" cy="377206"/>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t>Both factors lead to an increased risk of hypertension. risk of hypertension.</a:t>
            </a:r>
          </a:p>
        </p:txBody>
      </p:sp>
    </p:spTree>
    <p:extLst>
      <p:ext uri="{BB962C8B-B14F-4D97-AF65-F5344CB8AC3E}">
        <p14:creationId xmlns:p14="http://schemas.microsoft.com/office/powerpoint/2010/main" val="987564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46412" y="494020"/>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Lever of each covariate pattern</a:t>
            </a:r>
          </a:p>
        </p:txBody>
      </p:sp>
      <p:pic>
        <p:nvPicPr>
          <p:cNvPr id="3" name="Picture 2" descr="Graphical user interface&#10;&#10;Description automatically generated">
            <a:extLst>
              <a:ext uri="{FF2B5EF4-FFF2-40B4-BE49-F238E27FC236}">
                <a16:creationId xmlns:a16="http://schemas.microsoft.com/office/drawing/2014/main" id="{4A5170E6-8A84-9811-E2C4-2B888D6CFF9B}"/>
              </a:ext>
            </a:extLst>
          </p:cNvPr>
          <p:cNvPicPr>
            <a:picLocks noChangeAspect="1"/>
          </p:cNvPicPr>
          <p:nvPr/>
        </p:nvPicPr>
        <p:blipFill>
          <a:blip r:embed="rId3"/>
          <a:stretch>
            <a:fillRect/>
          </a:stretch>
        </p:blipFill>
        <p:spPr>
          <a:xfrm>
            <a:off x="1726442" y="822012"/>
            <a:ext cx="5986626" cy="4262586"/>
          </a:xfrm>
          <a:prstGeom prst="rect">
            <a:avLst/>
          </a:prstGeom>
        </p:spPr>
      </p:pic>
      <p:sp>
        <p:nvSpPr>
          <p:cNvPr id="7" name="Google Shape;89;p13">
            <a:extLst>
              <a:ext uri="{FF2B5EF4-FFF2-40B4-BE49-F238E27FC236}">
                <a16:creationId xmlns:a16="http://schemas.microsoft.com/office/drawing/2014/main" id="{FC77CA13-2995-73DF-E928-9806CBDA4658}"/>
              </a:ext>
            </a:extLst>
          </p:cNvPr>
          <p:cNvSpPr txBox="1">
            <a:spLocks/>
          </p:cNvSpPr>
          <p:nvPr/>
        </p:nvSpPr>
        <p:spPr>
          <a:xfrm>
            <a:off x="2501677" y="882958"/>
            <a:ext cx="4424561" cy="836659"/>
          </a:xfrm>
          <a:prstGeom prst="rect">
            <a:avLst/>
          </a:prstGeom>
          <a:solidFill>
            <a:schemeClr val="tx2"/>
          </a:solidFill>
          <a:ln>
            <a:solidFill>
              <a:schemeClr val="accent5"/>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b="1" dirty="0">
                <a:solidFill>
                  <a:schemeClr val="accent5"/>
                </a:solidFill>
              </a:rPr>
              <a:t>“Lever" reminder</a:t>
            </a:r>
          </a:p>
          <a:p>
            <a:pPr marL="0" indent="0" algn="just"/>
            <a:r>
              <a:rPr lang="en-GB" sz="900" dirty="0">
                <a:solidFill>
                  <a:schemeClr val="bg2"/>
                </a:solidFill>
              </a:rPr>
              <a:t>- Indicates the distance of a covariate from the others</a:t>
            </a:r>
          </a:p>
          <a:p>
            <a:pPr marL="0" indent="0" algn="just"/>
            <a:r>
              <a:rPr lang="en-GB" sz="900" dirty="0">
                <a:solidFill>
                  <a:schemeClr val="bg2"/>
                </a:solidFill>
              </a:rPr>
              <a:t>- Indicates the influence of a covariate in the prediction of the probabilities of the other covariates </a:t>
            </a:r>
          </a:p>
          <a:p>
            <a:pPr marL="0" indent="0" algn="just"/>
            <a:r>
              <a:rPr lang="en-GB" sz="900" dirty="0">
                <a:solidFill>
                  <a:schemeClr val="bg2"/>
                </a:solidFill>
              </a:rPr>
              <a:t>(Lever = J+1, it determines all predictions; lever = 0, no influence)</a:t>
            </a:r>
          </a:p>
        </p:txBody>
      </p:sp>
      <p:sp>
        <p:nvSpPr>
          <p:cNvPr id="8" name="Google Shape;89;p13">
            <a:extLst>
              <a:ext uri="{FF2B5EF4-FFF2-40B4-BE49-F238E27FC236}">
                <a16:creationId xmlns:a16="http://schemas.microsoft.com/office/drawing/2014/main" id="{CD183ACC-3987-4EB7-F40C-64D6D1E42764}"/>
              </a:ext>
            </a:extLst>
          </p:cNvPr>
          <p:cNvSpPr txBox="1">
            <a:spLocks/>
          </p:cNvSpPr>
          <p:nvPr/>
        </p:nvSpPr>
        <p:spPr>
          <a:xfrm>
            <a:off x="1972101" y="1733266"/>
            <a:ext cx="1801505" cy="443552"/>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For the covariate " m "</a:t>
            </a:r>
          </a:p>
          <a:p>
            <a:pPr marL="0" indent="0" algn="just"/>
            <a:r>
              <a:rPr lang="en-GB" sz="900" dirty="0">
                <a:solidFill>
                  <a:schemeClr val="bg2"/>
                </a:solidFill>
              </a:rPr>
              <a:t>(we have M distinct covariates)</a:t>
            </a:r>
          </a:p>
        </p:txBody>
      </p:sp>
      <p:sp>
        <p:nvSpPr>
          <p:cNvPr id="9" name="Google Shape;89;p13">
            <a:extLst>
              <a:ext uri="{FF2B5EF4-FFF2-40B4-BE49-F238E27FC236}">
                <a16:creationId xmlns:a16="http://schemas.microsoft.com/office/drawing/2014/main" id="{E6DC5D8C-9123-F1C5-07BC-F03A600C8ED3}"/>
              </a:ext>
            </a:extLst>
          </p:cNvPr>
          <p:cNvSpPr txBox="1">
            <a:spLocks/>
          </p:cNvSpPr>
          <p:nvPr/>
        </p:nvSpPr>
        <p:spPr>
          <a:xfrm>
            <a:off x="5697336" y="1732795"/>
            <a:ext cx="2300252" cy="457201"/>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Warning: (X'VX)-1 is always the matrix of variance covariance of the coefficients calculated on the n observations. </a:t>
            </a:r>
          </a:p>
        </p:txBody>
      </p:sp>
      <p:sp>
        <p:nvSpPr>
          <p:cNvPr id="14" name="Google Shape;89;p13">
            <a:extLst>
              <a:ext uri="{FF2B5EF4-FFF2-40B4-BE49-F238E27FC236}">
                <a16:creationId xmlns:a16="http://schemas.microsoft.com/office/drawing/2014/main" id="{BCE6DC9D-FCB3-E9EF-2E4F-2CC8DD5E346B}"/>
              </a:ext>
            </a:extLst>
          </p:cNvPr>
          <p:cNvSpPr txBox="1">
            <a:spLocks/>
          </p:cNvSpPr>
          <p:nvPr/>
        </p:nvSpPr>
        <p:spPr>
          <a:xfrm>
            <a:off x="1441922" y="4557640"/>
            <a:ext cx="4058126" cy="540607"/>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13" name="Google Shape;89;p13">
            <a:extLst>
              <a:ext uri="{FF2B5EF4-FFF2-40B4-BE49-F238E27FC236}">
                <a16:creationId xmlns:a16="http://schemas.microsoft.com/office/drawing/2014/main" id="{28555C20-0402-CA78-0BF2-8F4FED85F49E}"/>
              </a:ext>
            </a:extLst>
          </p:cNvPr>
          <p:cNvSpPr txBox="1">
            <a:spLocks/>
          </p:cNvSpPr>
          <p:nvPr/>
        </p:nvSpPr>
        <p:spPr>
          <a:xfrm>
            <a:off x="1289717" y="3739017"/>
            <a:ext cx="4217158" cy="1126410"/>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Covariate #7 is a major determinant of the results. To a lesser extent covariates #3 and #1.</a:t>
            </a:r>
          </a:p>
          <a:p>
            <a:pPr marL="0" indent="0" algn="just"/>
            <a:endParaRPr lang="en-GB" sz="900" dirty="0">
              <a:solidFill>
                <a:schemeClr val="bg2"/>
              </a:solidFill>
            </a:endParaRPr>
          </a:p>
          <a:p>
            <a:pPr marL="0" indent="0" algn="just"/>
            <a:r>
              <a:rPr lang="en-GB" sz="900" dirty="0">
                <a:solidFill>
                  <a:schemeClr val="bg2"/>
                </a:solidFill>
                <a:sym typeface="Wingdings" panose="05000000000000000000" pitchFamily="2" charset="2"/>
              </a:rPr>
              <a:t></a:t>
            </a:r>
            <a:r>
              <a:rPr lang="en-GB" sz="900" dirty="0">
                <a:solidFill>
                  <a:schemeClr val="bg2"/>
                </a:solidFill>
              </a:rPr>
              <a:t> This does not mean that these covariates are problematic, the residual analysis should tell us. problematic, the analysis of the residuals should tell us so</a:t>
            </a:r>
          </a:p>
        </p:txBody>
      </p:sp>
    </p:spTree>
    <p:extLst>
      <p:ext uri="{BB962C8B-B14F-4D97-AF65-F5344CB8AC3E}">
        <p14:creationId xmlns:p14="http://schemas.microsoft.com/office/powerpoint/2010/main" val="3435207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Pearson's residuals</a:t>
            </a:r>
            <a:br>
              <a:rPr lang="en-GB" sz="1800" dirty="0"/>
            </a:br>
            <a:r>
              <a:rPr lang="en-GB" sz="1200" dirty="0"/>
              <a:t>And covariates pattern</a:t>
            </a:r>
            <a:endParaRPr lang="en-GB" sz="1800" dirty="0"/>
          </a:p>
        </p:txBody>
      </p:sp>
      <p:sp>
        <p:nvSpPr>
          <p:cNvPr id="14" name="Google Shape;89;p13">
            <a:extLst>
              <a:ext uri="{FF2B5EF4-FFF2-40B4-BE49-F238E27FC236}">
                <a16:creationId xmlns:a16="http://schemas.microsoft.com/office/drawing/2014/main" id="{BCE6DC9D-FCB3-E9EF-2E4F-2CC8DD5E346B}"/>
              </a:ext>
            </a:extLst>
          </p:cNvPr>
          <p:cNvSpPr txBox="1">
            <a:spLocks/>
          </p:cNvSpPr>
          <p:nvPr/>
        </p:nvSpPr>
        <p:spPr>
          <a:xfrm>
            <a:off x="1441922" y="4557640"/>
            <a:ext cx="4058126" cy="540607"/>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pic>
        <p:nvPicPr>
          <p:cNvPr id="10" name="Picture 9" descr="A picture containing text&#10;&#10;Description automatically generated">
            <a:extLst>
              <a:ext uri="{FF2B5EF4-FFF2-40B4-BE49-F238E27FC236}">
                <a16:creationId xmlns:a16="http://schemas.microsoft.com/office/drawing/2014/main" id="{F7996356-1043-459E-C6A8-8D8AAEAF659C}"/>
              </a:ext>
            </a:extLst>
          </p:cNvPr>
          <p:cNvPicPr>
            <a:picLocks noChangeAspect="1"/>
          </p:cNvPicPr>
          <p:nvPr/>
        </p:nvPicPr>
        <p:blipFill>
          <a:blip r:embed="rId3"/>
          <a:stretch>
            <a:fillRect/>
          </a:stretch>
        </p:blipFill>
        <p:spPr>
          <a:xfrm>
            <a:off x="1741969" y="971505"/>
            <a:ext cx="5960109" cy="4126742"/>
          </a:xfrm>
          <a:prstGeom prst="rect">
            <a:avLst/>
          </a:prstGeom>
        </p:spPr>
      </p:pic>
      <p:sp>
        <p:nvSpPr>
          <p:cNvPr id="11" name="TextBox 10">
            <a:extLst>
              <a:ext uri="{FF2B5EF4-FFF2-40B4-BE49-F238E27FC236}">
                <a16:creationId xmlns:a16="http://schemas.microsoft.com/office/drawing/2014/main" id="{8B40AACD-7A77-1B9B-41B9-A02E22102B31}"/>
              </a:ext>
            </a:extLst>
          </p:cNvPr>
          <p:cNvSpPr txBox="1"/>
          <p:nvPr/>
        </p:nvSpPr>
        <p:spPr>
          <a:xfrm>
            <a:off x="1741969" y="971505"/>
            <a:ext cx="2408830" cy="461665"/>
          </a:xfrm>
          <a:prstGeom prst="rect">
            <a:avLst/>
          </a:prstGeom>
          <a:solidFill>
            <a:schemeClr val="tx2"/>
          </a:solidFill>
        </p:spPr>
        <p:txBody>
          <a:bodyPr wrap="square" rtlCol="0">
            <a:spAutoFit/>
          </a:bodyPr>
          <a:lstStyle/>
          <a:p>
            <a:endParaRPr lang="en-GB" sz="1200" dirty="0"/>
          </a:p>
          <a:p>
            <a:endParaRPr lang="en-GB" sz="1200" dirty="0"/>
          </a:p>
        </p:txBody>
      </p:sp>
      <p:sp>
        <p:nvSpPr>
          <p:cNvPr id="12" name="TextBox 11">
            <a:extLst>
              <a:ext uri="{FF2B5EF4-FFF2-40B4-BE49-F238E27FC236}">
                <a16:creationId xmlns:a16="http://schemas.microsoft.com/office/drawing/2014/main" id="{58FA84C7-160D-E674-85F8-A926DD047D8B}"/>
              </a:ext>
            </a:extLst>
          </p:cNvPr>
          <p:cNvSpPr txBox="1"/>
          <p:nvPr/>
        </p:nvSpPr>
        <p:spPr>
          <a:xfrm>
            <a:off x="2236649" y="1446284"/>
            <a:ext cx="1419470" cy="369332"/>
          </a:xfrm>
          <a:prstGeom prst="rect">
            <a:avLst/>
          </a:prstGeom>
          <a:solidFill>
            <a:schemeClr val="tx2"/>
          </a:solidFill>
        </p:spPr>
        <p:txBody>
          <a:bodyPr wrap="square" rtlCol="0">
            <a:spAutoFit/>
          </a:bodyPr>
          <a:lstStyle/>
          <a:p>
            <a:r>
              <a:rPr lang="en-GB" sz="900" dirty="0">
                <a:solidFill>
                  <a:schemeClr val="tx1"/>
                </a:solidFill>
                <a:latin typeface="Raleway" pitchFamily="2" charset="0"/>
              </a:rPr>
              <a:t>Pearson's residual</a:t>
            </a:r>
          </a:p>
          <a:p>
            <a:r>
              <a:rPr lang="en-GB" sz="900" dirty="0">
                <a:solidFill>
                  <a:schemeClr val="tx1"/>
                </a:solidFill>
                <a:latin typeface="Raleway" pitchFamily="2" charset="0"/>
              </a:rPr>
              <a:t>(for covariates)</a:t>
            </a:r>
          </a:p>
        </p:txBody>
      </p:sp>
      <p:sp>
        <p:nvSpPr>
          <p:cNvPr id="21" name="TextBox 20">
            <a:extLst>
              <a:ext uri="{FF2B5EF4-FFF2-40B4-BE49-F238E27FC236}">
                <a16:creationId xmlns:a16="http://schemas.microsoft.com/office/drawing/2014/main" id="{F0FA56A9-D23A-242D-8B3B-18B37ACFD187}"/>
              </a:ext>
            </a:extLst>
          </p:cNvPr>
          <p:cNvSpPr txBox="1"/>
          <p:nvPr/>
        </p:nvSpPr>
        <p:spPr>
          <a:xfrm>
            <a:off x="2236649" y="1998834"/>
            <a:ext cx="1419470" cy="369332"/>
          </a:xfrm>
          <a:prstGeom prst="rect">
            <a:avLst/>
          </a:prstGeom>
          <a:solidFill>
            <a:schemeClr val="tx2"/>
          </a:solidFill>
        </p:spPr>
        <p:txBody>
          <a:bodyPr wrap="square" rtlCol="0">
            <a:spAutoFit/>
          </a:bodyPr>
          <a:lstStyle/>
          <a:p>
            <a:r>
              <a:rPr lang="en-GB" sz="900" dirty="0">
                <a:solidFill>
                  <a:schemeClr val="tx1"/>
                </a:solidFill>
                <a:latin typeface="Raleway" pitchFamily="2" charset="0"/>
              </a:rPr>
              <a:t>Pearson's residual</a:t>
            </a:r>
          </a:p>
          <a:p>
            <a:r>
              <a:rPr lang="en-GB" sz="900" dirty="0">
                <a:solidFill>
                  <a:schemeClr val="tx1"/>
                </a:solidFill>
                <a:latin typeface="Raleway" pitchFamily="2" charset="0"/>
              </a:rPr>
              <a:t>(for covariates)</a:t>
            </a:r>
          </a:p>
        </p:txBody>
      </p:sp>
      <p:sp>
        <p:nvSpPr>
          <p:cNvPr id="23" name="TextBox 22">
            <a:extLst>
              <a:ext uri="{FF2B5EF4-FFF2-40B4-BE49-F238E27FC236}">
                <a16:creationId xmlns:a16="http://schemas.microsoft.com/office/drawing/2014/main" id="{E3D5FD17-9610-9934-37E6-C7FD855C3B6F}"/>
              </a:ext>
            </a:extLst>
          </p:cNvPr>
          <p:cNvSpPr txBox="1"/>
          <p:nvPr/>
        </p:nvSpPr>
        <p:spPr>
          <a:xfrm>
            <a:off x="1835624" y="2561192"/>
            <a:ext cx="1820495" cy="461665"/>
          </a:xfrm>
          <a:prstGeom prst="rect">
            <a:avLst/>
          </a:prstGeom>
          <a:solidFill>
            <a:schemeClr val="tx2"/>
          </a:solidFill>
        </p:spPr>
        <p:txBody>
          <a:bodyPr wrap="square" rtlCol="0">
            <a:spAutoFit/>
          </a:bodyPr>
          <a:lstStyle/>
          <a:p>
            <a:pPr algn="just"/>
            <a:r>
              <a:rPr lang="en-GB" sz="800" dirty="0">
                <a:solidFill>
                  <a:schemeClr val="tx1"/>
                </a:solidFill>
                <a:latin typeface="Raleway" pitchFamily="2" charset="0"/>
              </a:rPr>
              <a:t>Contribution to the Pearson Pearson's statistic (standardised residual squared)</a:t>
            </a:r>
          </a:p>
        </p:txBody>
      </p:sp>
      <p:sp>
        <p:nvSpPr>
          <p:cNvPr id="24" name="TextBox 23">
            <a:extLst>
              <a:ext uri="{FF2B5EF4-FFF2-40B4-BE49-F238E27FC236}">
                <a16:creationId xmlns:a16="http://schemas.microsoft.com/office/drawing/2014/main" id="{B8AC4746-51B3-A083-D6F6-7A8F9A53F1F2}"/>
              </a:ext>
            </a:extLst>
          </p:cNvPr>
          <p:cNvSpPr txBox="1"/>
          <p:nvPr/>
        </p:nvSpPr>
        <p:spPr>
          <a:xfrm>
            <a:off x="5450696" y="1166505"/>
            <a:ext cx="1871327" cy="584775"/>
          </a:xfrm>
          <a:prstGeom prst="rect">
            <a:avLst/>
          </a:prstGeom>
          <a:solidFill>
            <a:schemeClr val="tx2"/>
          </a:solidFill>
        </p:spPr>
        <p:txBody>
          <a:bodyPr wrap="square" rtlCol="0">
            <a:spAutoFit/>
          </a:bodyPr>
          <a:lstStyle/>
          <a:p>
            <a:r>
              <a:rPr lang="en-GB" sz="800" dirty="0">
                <a:solidFill>
                  <a:schemeClr val="bg2"/>
                </a:solidFill>
                <a:latin typeface="Raleway" pitchFamily="2" charset="0"/>
              </a:rPr>
              <a:t>The greater the chance that:</a:t>
            </a:r>
          </a:p>
          <a:p>
            <a:r>
              <a:rPr lang="en-GB" sz="800" dirty="0">
                <a:solidFill>
                  <a:schemeClr val="bg2"/>
                </a:solidFill>
                <a:latin typeface="Raleway" pitchFamily="2" charset="0"/>
              </a:rPr>
              <a:t>(1) The prediction is poor</a:t>
            </a:r>
          </a:p>
          <a:p>
            <a:r>
              <a:rPr lang="en-GB" sz="800" dirty="0">
                <a:solidFill>
                  <a:schemeClr val="bg2"/>
                </a:solidFill>
                <a:latin typeface="Raleway" pitchFamily="2" charset="0"/>
              </a:rPr>
              <a:t>(2) The number of people is low</a:t>
            </a:r>
          </a:p>
          <a:p>
            <a:r>
              <a:rPr lang="en-GB" sz="800" dirty="0">
                <a:solidFill>
                  <a:schemeClr val="bg2"/>
                </a:solidFill>
                <a:latin typeface="Raleway" pitchFamily="2" charset="0"/>
              </a:rPr>
              <a:t>(3) The probability is close to 0 or 1</a:t>
            </a:r>
          </a:p>
        </p:txBody>
      </p:sp>
      <p:sp>
        <p:nvSpPr>
          <p:cNvPr id="25" name="TextBox 24">
            <a:extLst>
              <a:ext uri="{FF2B5EF4-FFF2-40B4-BE49-F238E27FC236}">
                <a16:creationId xmlns:a16="http://schemas.microsoft.com/office/drawing/2014/main" id="{07C39DB7-B14E-B407-F06A-62CB6B8636AA}"/>
              </a:ext>
            </a:extLst>
          </p:cNvPr>
          <p:cNvSpPr txBox="1"/>
          <p:nvPr/>
        </p:nvSpPr>
        <p:spPr>
          <a:xfrm>
            <a:off x="4790313" y="1908313"/>
            <a:ext cx="2722780" cy="584775"/>
          </a:xfrm>
          <a:prstGeom prst="rect">
            <a:avLst/>
          </a:prstGeom>
          <a:solidFill>
            <a:schemeClr val="tx2"/>
          </a:solidFill>
        </p:spPr>
        <p:txBody>
          <a:bodyPr wrap="square" rtlCol="0">
            <a:spAutoFit/>
          </a:bodyPr>
          <a:lstStyle/>
          <a:p>
            <a:r>
              <a:rPr lang="en-GB" sz="800" dirty="0">
                <a:solidFill>
                  <a:schemeClr val="bg2"/>
                </a:solidFill>
                <a:latin typeface="Raleway" pitchFamily="2" charset="0"/>
              </a:rPr>
              <a:t>If nm is large enough, whatever m is, then the statistic follows a KHI-2 law with (M-J-1) degrees of freedom.</a:t>
            </a:r>
          </a:p>
          <a:p>
            <a:r>
              <a:rPr lang="en-GB" sz="800" b="1" dirty="0">
                <a:solidFill>
                  <a:schemeClr val="bg2"/>
                </a:solidFill>
                <a:latin typeface="Raleway" pitchFamily="2" charset="0"/>
              </a:rPr>
              <a:t>Warning:</a:t>
            </a:r>
            <a:r>
              <a:rPr lang="en-GB" sz="800" dirty="0">
                <a:solidFill>
                  <a:schemeClr val="bg2"/>
                </a:solidFill>
                <a:latin typeface="Raleway" pitchFamily="2" charset="0"/>
              </a:rPr>
              <a:t> if continuous predictive (M#n) the approximation by the KHI-2 law is not valid!!!</a:t>
            </a:r>
          </a:p>
        </p:txBody>
      </p:sp>
      <p:sp>
        <p:nvSpPr>
          <p:cNvPr id="26" name="TextBox 25">
            <a:extLst>
              <a:ext uri="{FF2B5EF4-FFF2-40B4-BE49-F238E27FC236}">
                <a16:creationId xmlns:a16="http://schemas.microsoft.com/office/drawing/2014/main" id="{3B6E8309-54AB-64BB-6204-7661DAA9A023}"/>
              </a:ext>
            </a:extLst>
          </p:cNvPr>
          <p:cNvSpPr txBox="1"/>
          <p:nvPr/>
        </p:nvSpPr>
        <p:spPr>
          <a:xfrm>
            <a:off x="4790313" y="2622044"/>
            <a:ext cx="2333818" cy="338554"/>
          </a:xfrm>
          <a:prstGeom prst="rect">
            <a:avLst/>
          </a:prstGeom>
          <a:solidFill>
            <a:schemeClr val="tx2"/>
          </a:solidFill>
        </p:spPr>
        <p:txBody>
          <a:bodyPr wrap="square" rtlCol="0">
            <a:spAutoFit/>
          </a:bodyPr>
          <a:lstStyle/>
          <a:p>
            <a:r>
              <a:rPr lang="en-GB" sz="800" dirty="0">
                <a:solidFill>
                  <a:schemeClr val="bg2"/>
                </a:solidFill>
                <a:latin typeface="Raleway" pitchFamily="2" charset="0"/>
              </a:rPr>
              <a:t>Shows the change in Pearson's KHI-2 if we remove the covariate "m" from the regression</a:t>
            </a:r>
          </a:p>
        </p:txBody>
      </p:sp>
      <p:sp>
        <p:nvSpPr>
          <p:cNvPr id="29" name="TextBox 28">
            <a:extLst>
              <a:ext uri="{FF2B5EF4-FFF2-40B4-BE49-F238E27FC236}">
                <a16:creationId xmlns:a16="http://schemas.microsoft.com/office/drawing/2014/main" id="{9E0E930A-FCD4-D6E5-CE56-5DE3C208FE20}"/>
              </a:ext>
            </a:extLst>
          </p:cNvPr>
          <p:cNvSpPr txBox="1"/>
          <p:nvPr/>
        </p:nvSpPr>
        <p:spPr>
          <a:xfrm>
            <a:off x="6535169" y="3629313"/>
            <a:ext cx="1291822" cy="1277273"/>
          </a:xfrm>
          <a:prstGeom prst="rect">
            <a:avLst/>
          </a:prstGeom>
          <a:solidFill>
            <a:schemeClr val="tx2"/>
          </a:solidFill>
        </p:spPr>
        <p:txBody>
          <a:bodyPr wrap="square" rtlCol="0">
            <a:spAutoFit/>
          </a:bodyPr>
          <a:lstStyle/>
          <a:p>
            <a:pPr algn="just"/>
            <a:r>
              <a:rPr lang="en-GB" sz="700" dirty="0">
                <a:solidFill>
                  <a:schemeClr val="bg2"/>
                </a:solidFill>
                <a:latin typeface="Raleway" pitchFamily="2" charset="0"/>
              </a:rPr>
              <a:t>Poorly modelled, although |r.pears| clearly less than 2, if we removed them removed, the fit would be even better (decrease of KHI-2 by 3.716)</a:t>
            </a:r>
          </a:p>
          <a:p>
            <a:pPr algn="just"/>
            <a:endParaRPr lang="en-GB" sz="700" dirty="0">
              <a:solidFill>
                <a:schemeClr val="bg2"/>
              </a:solidFill>
              <a:latin typeface="Raleway" pitchFamily="2" charset="0"/>
            </a:endParaRPr>
          </a:p>
          <a:p>
            <a:pPr algn="just"/>
            <a:r>
              <a:rPr lang="en-GB" sz="700" dirty="0">
                <a:solidFill>
                  <a:schemeClr val="bg2"/>
                </a:solidFill>
                <a:latin typeface="Raleway" pitchFamily="2" charset="0"/>
              </a:rPr>
              <a:t>A possible comparison value possible comparison value would be ²(1) at 5% # 3.84</a:t>
            </a:r>
          </a:p>
        </p:txBody>
      </p:sp>
      <p:sp>
        <p:nvSpPr>
          <p:cNvPr id="30" name="TextBox 29">
            <a:extLst>
              <a:ext uri="{FF2B5EF4-FFF2-40B4-BE49-F238E27FC236}">
                <a16:creationId xmlns:a16="http://schemas.microsoft.com/office/drawing/2014/main" id="{4797050E-42DA-FAF9-1792-DD0FFD4BAD84}"/>
              </a:ext>
            </a:extLst>
          </p:cNvPr>
          <p:cNvSpPr txBox="1"/>
          <p:nvPr/>
        </p:nvSpPr>
        <p:spPr>
          <a:xfrm>
            <a:off x="1741967" y="4570754"/>
            <a:ext cx="4583770" cy="507831"/>
          </a:xfrm>
          <a:prstGeom prst="rect">
            <a:avLst/>
          </a:prstGeom>
          <a:solidFill>
            <a:schemeClr val="tx2"/>
          </a:solidFill>
        </p:spPr>
        <p:txBody>
          <a:bodyPr wrap="square" rtlCol="0">
            <a:spAutoFit/>
          </a:bodyPr>
          <a:lstStyle/>
          <a:p>
            <a:pPr algn="just"/>
            <a:r>
              <a:rPr lang="en-GB" sz="900" dirty="0">
                <a:solidFill>
                  <a:schemeClr val="bg2"/>
                </a:solidFill>
                <a:latin typeface="Raleway" pitchFamily="2" charset="0"/>
              </a:rPr>
              <a:t>The KHI-2 (7.0711) is not significant (p-value = 0.3143) i.e., the predicted probabilities are not significantly different from the observed probabilities </a:t>
            </a:r>
            <a:r>
              <a:rPr lang="en-GB" sz="900" dirty="0">
                <a:solidFill>
                  <a:schemeClr val="bg2"/>
                </a:solidFill>
                <a:latin typeface="Raleway" pitchFamily="2" charset="0"/>
                <a:sym typeface="Wingdings" panose="05000000000000000000" pitchFamily="2" charset="2"/>
              </a:rPr>
              <a:t></a:t>
            </a:r>
            <a:r>
              <a:rPr lang="en-GB" sz="900" dirty="0">
                <a:solidFill>
                  <a:schemeClr val="bg2"/>
                </a:solidFill>
                <a:latin typeface="Raleway" pitchFamily="2" charset="0"/>
              </a:rPr>
              <a:t> the model predicts well overall</a:t>
            </a:r>
          </a:p>
        </p:txBody>
      </p:sp>
    </p:spTree>
    <p:extLst>
      <p:ext uri="{BB962C8B-B14F-4D97-AF65-F5344CB8AC3E}">
        <p14:creationId xmlns:p14="http://schemas.microsoft.com/office/powerpoint/2010/main" val="4216390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Residual deviance</a:t>
            </a:r>
            <a:br>
              <a:rPr lang="en-GB" sz="1800" dirty="0"/>
            </a:br>
            <a:r>
              <a:rPr lang="en-GB" sz="1200" dirty="0"/>
              <a:t>And covariate pattern</a:t>
            </a:r>
            <a:endParaRPr lang="en-GB" sz="1800" dirty="0"/>
          </a:p>
        </p:txBody>
      </p:sp>
      <p:sp>
        <p:nvSpPr>
          <p:cNvPr id="11" name="TextBox 10">
            <a:extLst>
              <a:ext uri="{FF2B5EF4-FFF2-40B4-BE49-F238E27FC236}">
                <a16:creationId xmlns:a16="http://schemas.microsoft.com/office/drawing/2014/main" id="{8B40AACD-7A77-1B9B-41B9-A02E22102B31}"/>
              </a:ext>
            </a:extLst>
          </p:cNvPr>
          <p:cNvSpPr txBox="1"/>
          <p:nvPr/>
        </p:nvSpPr>
        <p:spPr>
          <a:xfrm>
            <a:off x="1741969" y="971505"/>
            <a:ext cx="2408830" cy="461665"/>
          </a:xfrm>
          <a:prstGeom prst="rect">
            <a:avLst/>
          </a:prstGeom>
          <a:solidFill>
            <a:schemeClr val="tx2"/>
          </a:solidFill>
        </p:spPr>
        <p:txBody>
          <a:bodyPr wrap="square" rtlCol="0">
            <a:spAutoFit/>
          </a:bodyPr>
          <a:lstStyle/>
          <a:p>
            <a:endParaRPr lang="en-GB" sz="1200" dirty="0"/>
          </a:p>
          <a:p>
            <a:endParaRPr lang="en-GB" sz="1200" dirty="0"/>
          </a:p>
        </p:txBody>
      </p:sp>
      <p:pic>
        <p:nvPicPr>
          <p:cNvPr id="4" name="Picture 3" descr="A picture containing text&#10;&#10;Description automatically generated">
            <a:extLst>
              <a:ext uri="{FF2B5EF4-FFF2-40B4-BE49-F238E27FC236}">
                <a16:creationId xmlns:a16="http://schemas.microsoft.com/office/drawing/2014/main" id="{BA50E94B-EA42-3BF9-77A1-1CB7EA0D969D}"/>
              </a:ext>
            </a:extLst>
          </p:cNvPr>
          <p:cNvPicPr>
            <a:picLocks noChangeAspect="1"/>
          </p:cNvPicPr>
          <p:nvPr/>
        </p:nvPicPr>
        <p:blipFill>
          <a:blip r:embed="rId3"/>
          <a:stretch>
            <a:fillRect/>
          </a:stretch>
        </p:blipFill>
        <p:spPr>
          <a:xfrm>
            <a:off x="1476845" y="1061293"/>
            <a:ext cx="6190310" cy="3836739"/>
          </a:xfrm>
          <a:prstGeom prst="rect">
            <a:avLst/>
          </a:prstGeom>
        </p:spPr>
      </p:pic>
      <p:sp>
        <p:nvSpPr>
          <p:cNvPr id="5" name="Google Shape;89;p13">
            <a:extLst>
              <a:ext uri="{FF2B5EF4-FFF2-40B4-BE49-F238E27FC236}">
                <a16:creationId xmlns:a16="http://schemas.microsoft.com/office/drawing/2014/main" id="{0B633292-8E42-0AD3-8D55-0B00BC306048}"/>
              </a:ext>
            </a:extLst>
          </p:cNvPr>
          <p:cNvSpPr txBox="1">
            <a:spLocks/>
          </p:cNvSpPr>
          <p:nvPr/>
        </p:nvSpPr>
        <p:spPr>
          <a:xfrm>
            <a:off x="1685501" y="1091255"/>
            <a:ext cx="1136899" cy="567281"/>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tx1"/>
                </a:solidFill>
              </a:rPr>
              <a:t>Residual Deviance</a:t>
            </a:r>
          </a:p>
          <a:p>
            <a:pPr marL="0" indent="0"/>
            <a:r>
              <a:rPr lang="en-GB" sz="1000" dirty="0">
                <a:solidFill>
                  <a:schemeClr val="tx1"/>
                </a:solidFill>
              </a:rPr>
              <a:t>(for covariates)</a:t>
            </a:r>
          </a:p>
        </p:txBody>
      </p:sp>
      <p:sp>
        <p:nvSpPr>
          <p:cNvPr id="6" name="Google Shape;89;p13">
            <a:extLst>
              <a:ext uri="{FF2B5EF4-FFF2-40B4-BE49-F238E27FC236}">
                <a16:creationId xmlns:a16="http://schemas.microsoft.com/office/drawing/2014/main" id="{99197E8A-2E72-D7C5-8686-21F4CFD96B31}"/>
              </a:ext>
            </a:extLst>
          </p:cNvPr>
          <p:cNvSpPr txBox="1">
            <a:spLocks/>
          </p:cNvSpPr>
          <p:nvPr/>
        </p:nvSpPr>
        <p:spPr>
          <a:xfrm>
            <a:off x="1685501" y="1755981"/>
            <a:ext cx="1136899" cy="567281"/>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tx1"/>
                </a:solidFill>
              </a:rPr>
              <a:t>Deviance</a:t>
            </a:r>
          </a:p>
        </p:txBody>
      </p:sp>
      <p:sp>
        <p:nvSpPr>
          <p:cNvPr id="7" name="Google Shape;89;p13">
            <a:extLst>
              <a:ext uri="{FF2B5EF4-FFF2-40B4-BE49-F238E27FC236}">
                <a16:creationId xmlns:a16="http://schemas.microsoft.com/office/drawing/2014/main" id="{D5CFC4E0-2488-E8C5-78FC-010D08EB7CC0}"/>
              </a:ext>
            </a:extLst>
          </p:cNvPr>
          <p:cNvSpPr txBox="1">
            <a:spLocks/>
          </p:cNvSpPr>
          <p:nvPr/>
        </p:nvSpPr>
        <p:spPr>
          <a:xfrm>
            <a:off x="1398897" y="2355468"/>
            <a:ext cx="1423504" cy="56503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tx1"/>
                </a:solidFill>
              </a:rPr>
              <a:t>Contribution to the</a:t>
            </a:r>
          </a:p>
          <a:p>
            <a:pPr marL="0" indent="0"/>
            <a:r>
              <a:rPr lang="en-GB" sz="1000" dirty="0">
                <a:solidFill>
                  <a:schemeClr val="tx1"/>
                </a:solidFill>
              </a:rPr>
              <a:t>Deviance</a:t>
            </a:r>
          </a:p>
        </p:txBody>
      </p:sp>
      <p:sp>
        <p:nvSpPr>
          <p:cNvPr id="8" name="Google Shape;89;p13">
            <a:extLst>
              <a:ext uri="{FF2B5EF4-FFF2-40B4-BE49-F238E27FC236}">
                <a16:creationId xmlns:a16="http://schemas.microsoft.com/office/drawing/2014/main" id="{5F0865ED-3D85-C554-0EED-54FDBA006EBF}"/>
              </a:ext>
            </a:extLst>
          </p:cNvPr>
          <p:cNvSpPr txBox="1">
            <a:spLocks/>
          </p:cNvSpPr>
          <p:nvPr/>
        </p:nvSpPr>
        <p:spPr>
          <a:xfrm>
            <a:off x="4107878" y="1655932"/>
            <a:ext cx="4183137" cy="697978"/>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Indicates the difference between the observed and predicted probabilities If </a:t>
            </a:r>
            <a:r>
              <a:rPr lang="en-GB" sz="1100" dirty="0">
                <a:solidFill>
                  <a:schemeClr val="bg2"/>
                </a:solidFill>
              </a:rPr>
              <a:t>n</a:t>
            </a:r>
            <a:r>
              <a:rPr lang="en-GB" sz="700" dirty="0">
                <a:solidFill>
                  <a:schemeClr val="bg2"/>
                </a:solidFill>
              </a:rPr>
              <a:t>m</a:t>
            </a:r>
            <a:r>
              <a:rPr lang="en-GB" sz="900" dirty="0">
                <a:solidFill>
                  <a:schemeClr val="bg2"/>
                </a:solidFill>
              </a:rPr>
              <a:t> is large enough, whatever m, then the statistic follows a KHI-2 law with (M-J-1) degrees of freedom.</a:t>
            </a:r>
          </a:p>
          <a:p>
            <a:pPr marL="0" indent="0" algn="just"/>
            <a:endParaRPr lang="en-GB" sz="900" dirty="0">
              <a:solidFill>
                <a:schemeClr val="bg2"/>
              </a:solidFill>
            </a:endParaRPr>
          </a:p>
          <a:p>
            <a:pPr marL="0" indent="0" algn="just"/>
            <a:r>
              <a:rPr lang="en-GB" sz="900" b="1" dirty="0">
                <a:solidFill>
                  <a:schemeClr val="bg2"/>
                </a:solidFill>
              </a:rPr>
              <a:t>Danger</a:t>
            </a:r>
            <a:r>
              <a:rPr lang="en-GB" sz="900" dirty="0">
                <a:solidFill>
                  <a:schemeClr val="bg2"/>
                </a:solidFill>
              </a:rPr>
              <a:t>: if continuous predictive (M#n) the approximation by the KHI-2 law is illicit!!!</a:t>
            </a:r>
          </a:p>
        </p:txBody>
      </p:sp>
      <p:sp>
        <p:nvSpPr>
          <p:cNvPr id="13" name="Google Shape;89;p13">
            <a:extLst>
              <a:ext uri="{FF2B5EF4-FFF2-40B4-BE49-F238E27FC236}">
                <a16:creationId xmlns:a16="http://schemas.microsoft.com/office/drawing/2014/main" id="{710AF95A-D17D-DA90-8125-E8252B012A1E}"/>
              </a:ext>
            </a:extLst>
          </p:cNvPr>
          <p:cNvSpPr txBox="1">
            <a:spLocks/>
          </p:cNvSpPr>
          <p:nvPr/>
        </p:nvSpPr>
        <p:spPr>
          <a:xfrm>
            <a:off x="1623986" y="4475088"/>
            <a:ext cx="4698468" cy="64570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t>The KHI-2 (7.0690) is not significant (p-value = 0.3145) i.e., the predicted probabilities are not significantly different from the observed probabilities </a:t>
            </a:r>
            <a:r>
              <a:rPr lang="en-GB" sz="900" dirty="0">
                <a:sym typeface="Wingdings" panose="05000000000000000000" pitchFamily="2" charset="2"/>
              </a:rPr>
              <a:t></a:t>
            </a:r>
            <a:r>
              <a:rPr lang="en-GB" sz="900" dirty="0"/>
              <a:t> the model predicts well overall.</a:t>
            </a:r>
          </a:p>
        </p:txBody>
      </p:sp>
      <p:sp>
        <p:nvSpPr>
          <p:cNvPr id="15" name="Google Shape;89;p13">
            <a:extLst>
              <a:ext uri="{FF2B5EF4-FFF2-40B4-BE49-F238E27FC236}">
                <a16:creationId xmlns:a16="http://schemas.microsoft.com/office/drawing/2014/main" id="{C51F5261-E6FC-1482-B604-E0E71F6A1ACA}"/>
              </a:ext>
            </a:extLst>
          </p:cNvPr>
          <p:cNvSpPr txBox="1">
            <a:spLocks/>
          </p:cNvSpPr>
          <p:nvPr/>
        </p:nvSpPr>
        <p:spPr>
          <a:xfrm>
            <a:off x="6639539" y="2789590"/>
            <a:ext cx="1958551" cy="472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700" dirty="0">
                <a:solidFill>
                  <a:schemeClr val="bg2"/>
                </a:solidFill>
              </a:rPr>
              <a:t>Delta deviance if withdrawal</a:t>
            </a:r>
          </a:p>
          <a:p>
            <a:pPr marL="0" indent="0"/>
            <a:r>
              <a:rPr lang="en-GB" sz="700" dirty="0">
                <a:solidFill>
                  <a:schemeClr val="bg2"/>
                </a:solidFill>
              </a:rPr>
              <a:t>of the covariate</a:t>
            </a:r>
          </a:p>
        </p:txBody>
      </p:sp>
      <p:sp>
        <p:nvSpPr>
          <p:cNvPr id="16" name="Google Shape;89;p13">
            <a:extLst>
              <a:ext uri="{FF2B5EF4-FFF2-40B4-BE49-F238E27FC236}">
                <a16:creationId xmlns:a16="http://schemas.microsoft.com/office/drawing/2014/main" id="{88B6E546-8CA7-F69C-6EE9-616CFA83F96C}"/>
              </a:ext>
            </a:extLst>
          </p:cNvPr>
          <p:cNvSpPr txBox="1">
            <a:spLocks/>
          </p:cNvSpPr>
          <p:nvPr/>
        </p:nvSpPr>
        <p:spPr>
          <a:xfrm>
            <a:off x="6509885" y="3592080"/>
            <a:ext cx="1958551" cy="1305952"/>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We really need to look at this covariate on this covariate: if you remove it removed, the fit would be much better (decrease of the deviance of 5.587)</a:t>
            </a:r>
          </a:p>
          <a:p>
            <a:pPr marL="0" indent="0" algn="just"/>
            <a:endParaRPr lang="en-GB" sz="1000" dirty="0"/>
          </a:p>
          <a:p>
            <a:pPr marL="0" indent="0" algn="just"/>
            <a:r>
              <a:rPr lang="en-GB" sz="1000" dirty="0">
                <a:solidFill>
                  <a:srgbClr val="9D9A12"/>
                </a:solidFill>
              </a:rPr>
              <a:t>A possible comparison value would be X²(1) at 5% # 3.84</a:t>
            </a:r>
          </a:p>
        </p:txBody>
      </p:sp>
      <p:sp>
        <p:nvSpPr>
          <p:cNvPr id="17" name="Google Shape;89;p13">
            <a:extLst>
              <a:ext uri="{FF2B5EF4-FFF2-40B4-BE49-F238E27FC236}">
                <a16:creationId xmlns:a16="http://schemas.microsoft.com/office/drawing/2014/main" id="{3E41A088-CE96-2669-996C-36AB23D9D5C0}"/>
              </a:ext>
            </a:extLst>
          </p:cNvPr>
          <p:cNvSpPr txBox="1">
            <a:spLocks/>
          </p:cNvSpPr>
          <p:nvPr/>
        </p:nvSpPr>
        <p:spPr>
          <a:xfrm>
            <a:off x="4346816" y="2831344"/>
            <a:ext cx="836448" cy="321289"/>
          </a:xfrm>
          <a:prstGeom prst="rect">
            <a:avLst/>
          </a:prstGeom>
          <a:solidFill>
            <a:schemeClr val="tx2"/>
          </a:solid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Residual deviance</a:t>
            </a:r>
          </a:p>
        </p:txBody>
      </p:sp>
      <p:sp>
        <p:nvSpPr>
          <p:cNvPr id="18" name="Google Shape;89;p13">
            <a:extLst>
              <a:ext uri="{FF2B5EF4-FFF2-40B4-BE49-F238E27FC236}">
                <a16:creationId xmlns:a16="http://schemas.microsoft.com/office/drawing/2014/main" id="{A04EBD0F-B719-A54F-00B5-B06981FC2B4F}"/>
              </a:ext>
            </a:extLst>
          </p:cNvPr>
          <p:cNvSpPr txBox="1">
            <a:spLocks/>
          </p:cNvSpPr>
          <p:nvPr/>
        </p:nvSpPr>
        <p:spPr>
          <a:xfrm>
            <a:off x="5354062" y="2825520"/>
            <a:ext cx="968392" cy="247908"/>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600" dirty="0">
                <a:solidFill>
                  <a:schemeClr val="bg2"/>
                </a:solidFill>
              </a:rPr>
              <a:t>Deviance calculation</a:t>
            </a:r>
          </a:p>
        </p:txBody>
      </p:sp>
      <p:sp>
        <p:nvSpPr>
          <p:cNvPr id="9" name="Google Shape;89;p13">
            <a:extLst>
              <a:ext uri="{FF2B5EF4-FFF2-40B4-BE49-F238E27FC236}">
                <a16:creationId xmlns:a16="http://schemas.microsoft.com/office/drawing/2014/main" id="{C3326535-36A2-D843-B6DC-F93E20433843}"/>
              </a:ext>
            </a:extLst>
          </p:cNvPr>
          <p:cNvSpPr txBox="1">
            <a:spLocks/>
          </p:cNvSpPr>
          <p:nvPr/>
        </p:nvSpPr>
        <p:spPr>
          <a:xfrm>
            <a:off x="4107878" y="2311918"/>
            <a:ext cx="3559277" cy="47222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800" dirty="0">
                <a:solidFill>
                  <a:schemeClr val="bg2"/>
                </a:solidFill>
              </a:rPr>
              <a:t>Indicates the change in Deviance (D) if we remove the</a:t>
            </a:r>
          </a:p>
          <a:p>
            <a:pPr marL="0" indent="0"/>
            <a:r>
              <a:rPr lang="en-GB" sz="800" dirty="0">
                <a:solidFill>
                  <a:schemeClr val="bg2"/>
                </a:solidFill>
              </a:rPr>
              <a:t>covariate "m" from the regression</a:t>
            </a:r>
          </a:p>
        </p:txBody>
      </p:sp>
    </p:spTree>
    <p:extLst>
      <p:ext uri="{BB962C8B-B14F-4D97-AF65-F5344CB8AC3E}">
        <p14:creationId xmlns:p14="http://schemas.microsoft.com/office/powerpoint/2010/main" val="1471060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C and CBAR</a:t>
            </a:r>
            <a:br>
              <a:rPr lang="en-GB" sz="1800" dirty="0"/>
            </a:br>
            <a:r>
              <a:rPr lang="en-GB" sz="1200" dirty="0"/>
              <a:t>Indicate the effect of deleting a variable on the coefficients</a:t>
            </a:r>
            <a:endParaRPr lang="en-GB" sz="1800" dirty="0"/>
          </a:p>
        </p:txBody>
      </p:sp>
      <p:sp>
        <p:nvSpPr>
          <p:cNvPr id="11" name="TextBox 10">
            <a:extLst>
              <a:ext uri="{FF2B5EF4-FFF2-40B4-BE49-F238E27FC236}">
                <a16:creationId xmlns:a16="http://schemas.microsoft.com/office/drawing/2014/main" id="{8B40AACD-7A77-1B9B-41B9-A02E22102B31}"/>
              </a:ext>
            </a:extLst>
          </p:cNvPr>
          <p:cNvSpPr txBox="1"/>
          <p:nvPr/>
        </p:nvSpPr>
        <p:spPr>
          <a:xfrm>
            <a:off x="1741969" y="971505"/>
            <a:ext cx="2408830" cy="461665"/>
          </a:xfrm>
          <a:prstGeom prst="rect">
            <a:avLst/>
          </a:prstGeom>
          <a:solidFill>
            <a:schemeClr val="tx2"/>
          </a:solidFill>
        </p:spPr>
        <p:txBody>
          <a:bodyPr wrap="square" rtlCol="0">
            <a:spAutoFit/>
          </a:bodyPr>
          <a:lstStyle/>
          <a:p>
            <a:endParaRPr lang="en-GB" sz="1200" dirty="0"/>
          </a:p>
          <a:p>
            <a:endParaRPr lang="en-GB" sz="1200" dirty="0"/>
          </a:p>
        </p:txBody>
      </p:sp>
      <p:pic>
        <p:nvPicPr>
          <p:cNvPr id="3" name="Picture 2" descr="Graphical user interface&#10;&#10;Description automatically generated">
            <a:extLst>
              <a:ext uri="{FF2B5EF4-FFF2-40B4-BE49-F238E27FC236}">
                <a16:creationId xmlns:a16="http://schemas.microsoft.com/office/drawing/2014/main" id="{24195A10-67FF-A5CF-FBA9-02D7A25F693A}"/>
              </a:ext>
            </a:extLst>
          </p:cNvPr>
          <p:cNvPicPr>
            <a:picLocks noChangeAspect="1"/>
          </p:cNvPicPr>
          <p:nvPr/>
        </p:nvPicPr>
        <p:blipFill>
          <a:blip r:embed="rId3"/>
          <a:stretch>
            <a:fillRect/>
          </a:stretch>
        </p:blipFill>
        <p:spPr>
          <a:xfrm>
            <a:off x="1431722" y="975097"/>
            <a:ext cx="6452304" cy="4113253"/>
          </a:xfrm>
          <a:prstGeom prst="rect">
            <a:avLst/>
          </a:prstGeom>
        </p:spPr>
      </p:pic>
      <p:sp>
        <p:nvSpPr>
          <p:cNvPr id="10" name="Google Shape;89;p13">
            <a:extLst>
              <a:ext uri="{FF2B5EF4-FFF2-40B4-BE49-F238E27FC236}">
                <a16:creationId xmlns:a16="http://schemas.microsoft.com/office/drawing/2014/main" id="{ABA1E8AE-A46B-658C-383D-3468E926C402}"/>
              </a:ext>
            </a:extLst>
          </p:cNvPr>
          <p:cNvSpPr txBox="1">
            <a:spLocks/>
          </p:cNvSpPr>
          <p:nvPr/>
        </p:nvSpPr>
        <p:spPr>
          <a:xfrm>
            <a:off x="1877408" y="1040738"/>
            <a:ext cx="5524623" cy="586752"/>
          </a:xfrm>
          <a:prstGeom prst="rect">
            <a:avLst/>
          </a:prstGeom>
          <a:solidFill>
            <a:schemeClr val="tx2"/>
          </a:solidFill>
          <a:ln>
            <a:solidFill>
              <a:schemeClr val="accent5"/>
            </a:solid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Principle: To indicate the effect of removing a covariate on the coefficients (difference between the coefficients vectors)</a:t>
            </a:r>
          </a:p>
          <a:p>
            <a:pPr marL="0" indent="0" algn="just"/>
            <a:r>
              <a:rPr lang="en-GB" sz="900" dirty="0">
                <a:solidFill>
                  <a:schemeClr val="bg2"/>
                </a:solidFill>
              </a:rPr>
              <a:t>- Carries the same idea as the Cook distance (it is a possible alternative)</a:t>
            </a:r>
          </a:p>
          <a:p>
            <a:pPr marL="0" indent="0" algn="just"/>
            <a:r>
              <a:rPr lang="en-GB" sz="900" dirty="0">
                <a:solidFill>
                  <a:schemeClr val="bg2"/>
                </a:solidFill>
              </a:rPr>
              <a:t>- Available in SAS (Cook's distance is available in R)</a:t>
            </a:r>
          </a:p>
        </p:txBody>
      </p:sp>
      <p:sp>
        <p:nvSpPr>
          <p:cNvPr id="12" name="Google Shape;89;p13">
            <a:extLst>
              <a:ext uri="{FF2B5EF4-FFF2-40B4-BE49-F238E27FC236}">
                <a16:creationId xmlns:a16="http://schemas.microsoft.com/office/drawing/2014/main" id="{A24E3C47-9048-D1D2-85FC-151BD1F907FE}"/>
              </a:ext>
            </a:extLst>
          </p:cNvPr>
          <p:cNvSpPr txBox="1">
            <a:spLocks/>
          </p:cNvSpPr>
          <p:nvPr/>
        </p:nvSpPr>
        <p:spPr>
          <a:xfrm>
            <a:off x="2110878" y="1651813"/>
            <a:ext cx="1601314" cy="4662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900" dirty="0">
                <a:solidFill>
                  <a:schemeClr val="bg2"/>
                </a:solidFill>
              </a:rPr>
              <a:t>CBAR statistics</a:t>
            </a:r>
          </a:p>
        </p:txBody>
      </p:sp>
      <p:sp>
        <p:nvSpPr>
          <p:cNvPr id="14" name="Google Shape;89;p13">
            <a:extLst>
              <a:ext uri="{FF2B5EF4-FFF2-40B4-BE49-F238E27FC236}">
                <a16:creationId xmlns:a16="http://schemas.microsoft.com/office/drawing/2014/main" id="{A16A8E62-F6D8-F465-71B7-7D5BABEBF0E6}"/>
              </a:ext>
            </a:extLst>
          </p:cNvPr>
          <p:cNvSpPr txBox="1">
            <a:spLocks/>
          </p:cNvSpPr>
          <p:nvPr/>
        </p:nvSpPr>
        <p:spPr>
          <a:xfrm>
            <a:off x="2295122" y="2265557"/>
            <a:ext cx="1417070" cy="40449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900" dirty="0">
                <a:solidFill>
                  <a:schemeClr val="bg2"/>
                </a:solidFill>
              </a:rPr>
              <a:t>The C statistic</a:t>
            </a:r>
          </a:p>
        </p:txBody>
      </p:sp>
      <p:sp>
        <p:nvSpPr>
          <p:cNvPr id="19" name="Google Shape;89;p13">
            <a:extLst>
              <a:ext uri="{FF2B5EF4-FFF2-40B4-BE49-F238E27FC236}">
                <a16:creationId xmlns:a16="http://schemas.microsoft.com/office/drawing/2014/main" id="{D287040F-F6CB-05A9-4B98-585E73F9AA86}"/>
              </a:ext>
            </a:extLst>
          </p:cNvPr>
          <p:cNvSpPr txBox="1">
            <a:spLocks/>
          </p:cNvSpPr>
          <p:nvPr/>
        </p:nvSpPr>
        <p:spPr>
          <a:xfrm>
            <a:off x="5106560" y="2231438"/>
            <a:ext cx="2863732" cy="4662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h</a:t>
            </a:r>
            <a:r>
              <a:rPr lang="en-GB" sz="600" dirty="0">
                <a:solidFill>
                  <a:schemeClr val="bg2"/>
                </a:solidFill>
              </a:rPr>
              <a:t>m</a:t>
            </a:r>
            <a:r>
              <a:rPr lang="en-GB" sz="800" dirty="0">
                <a:solidFill>
                  <a:schemeClr val="bg2"/>
                </a:solidFill>
              </a:rPr>
              <a:t> &lt; 1 </a:t>
            </a:r>
            <a:r>
              <a:rPr lang="en-GB" sz="800" dirty="0">
                <a:solidFill>
                  <a:schemeClr val="bg2"/>
                </a:solidFill>
                <a:sym typeface="Wingdings" panose="05000000000000000000" pitchFamily="2" charset="2"/>
              </a:rPr>
              <a:t></a:t>
            </a:r>
            <a:r>
              <a:rPr lang="en-GB" sz="800" dirty="0">
                <a:solidFill>
                  <a:schemeClr val="bg2"/>
                </a:solidFill>
              </a:rPr>
              <a:t> The C indicator makes the effect of high leverage (</a:t>
            </a:r>
            <a:r>
              <a:rPr lang="en-GB" sz="900" dirty="0">
                <a:solidFill>
                  <a:schemeClr val="bg2"/>
                </a:solidFill>
              </a:rPr>
              <a:t>h</a:t>
            </a:r>
            <a:r>
              <a:rPr lang="en-GB" sz="600" dirty="0">
                <a:solidFill>
                  <a:schemeClr val="bg2"/>
                </a:solidFill>
              </a:rPr>
              <a:t>m</a:t>
            </a:r>
            <a:r>
              <a:rPr lang="en-GB" sz="800" dirty="0">
                <a:solidFill>
                  <a:schemeClr val="bg2"/>
                </a:solidFill>
              </a:rPr>
              <a:t>) even stronger leverage (</a:t>
            </a:r>
            <a:r>
              <a:rPr lang="en-GB" sz="900" dirty="0">
                <a:solidFill>
                  <a:schemeClr val="bg2"/>
                </a:solidFill>
              </a:rPr>
              <a:t>h</a:t>
            </a:r>
            <a:r>
              <a:rPr lang="en-GB" sz="600" dirty="0">
                <a:solidFill>
                  <a:schemeClr val="bg2"/>
                </a:solidFill>
              </a:rPr>
              <a:t>m</a:t>
            </a:r>
            <a:r>
              <a:rPr lang="en-GB" sz="800" dirty="0">
                <a:solidFill>
                  <a:schemeClr val="bg2"/>
                </a:solidFill>
              </a:rPr>
              <a:t>) compared to CBAR</a:t>
            </a:r>
          </a:p>
        </p:txBody>
      </p:sp>
      <p:sp>
        <p:nvSpPr>
          <p:cNvPr id="20" name="Google Shape;89;p13">
            <a:extLst>
              <a:ext uri="{FF2B5EF4-FFF2-40B4-BE49-F238E27FC236}">
                <a16:creationId xmlns:a16="http://schemas.microsoft.com/office/drawing/2014/main" id="{2A2B9D2D-C2C4-9431-97D1-D8B4E45F355A}"/>
              </a:ext>
            </a:extLst>
          </p:cNvPr>
          <p:cNvSpPr txBox="1">
            <a:spLocks/>
          </p:cNvSpPr>
          <p:nvPr/>
        </p:nvSpPr>
        <p:spPr>
          <a:xfrm>
            <a:off x="1550895" y="3985175"/>
            <a:ext cx="3505601" cy="116881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The covariates n°3 and n°7 have a significant influence on the calculated coefficients. Already identified with the lever. Covariate n°3 stands out all the more because it is (relatively) poorly modelled (see residuals).</a:t>
            </a:r>
          </a:p>
          <a:p>
            <a:pPr marL="0" indent="0" algn="just"/>
            <a:endParaRPr lang="en-GB" sz="900" dirty="0">
              <a:solidFill>
                <a:schemeClr val="bg2"/>
              </a:solidFill>
            </a:endParaRPr>
          </a:p>
          <a:p>
            <a:pPr marL="0" indent="0" algn="just"/>
            <a:r>
              <a:rPr lang="en-GB" sz="900" dirty="0">
                <a:solidFill>
                  <a:schemeClr val="bg2"/>
                </a:solidFill>
                <a:sym typeface="Wingdings" panose="05000000000000000000" pitchFamily="2" charset="2"/>
              </a:rPr>
              <a:t></a:t>
            </a:r>
            <a:r>
              <a:rPr lang="en-GB" sz="900" dirty="0">
                <a:solidFill>
                  <a:schemeClr val="bg2"/>
                </a:solidFill>
              </a:rPr>
              <a:t> We can refine the analysis with the DFBETAS: effect of the covariate on this or that coefficient...</a:t>
            </a:r>
          </a:p>
        </p:txBody>
      </p:sp>
      <p:sp>
        <p:nvSpPr>
          <p:cNvPr id="21" name="Google Shape;89;p13">
            <a:extLst>
              <a:ext uri="{FF2B5EF4-FFF2-40B4-BE49-F238E27FC236}">
                <a16:creationId xmlns:a16="http://schemas.microsoft.com/office/drawing/2014/main" id="{5E7CB82B-0D56-8E00-A868-38878953EE9A}"/>
              </a:ext>
            </a:extLst>
          </p:cNvPr>
          <p:cNvSpPr txBox="1">
            <a:spLocks/>
          </p:cNvSpPr>
          <p:nvPr/>
        </p:nvSpPr>
        <p:spPr>
          <a:xfrm>
            <a:off x="1500321" y="2756848"/>
            <a:ext cx="1417070" cy="20567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600" dirty="0">
                <a:solidFill>
                  <a:schemeClr val="bg2"/>
                </a:solidFill>
              </a:rPr>
              <a:t>Calculation table: C and CBAR</a:t>
            </a:r>
          </a:p>
        </p:txBody>
      </p:sp>
    </p:spTree>
    <p:extLst>
      <p:ext uri="{BB962C8B-B14F-4D97-AF65-F5344CB8AC3E}">
        <p14:creationId xmlns:p14="http://schemas.microsoft.com/office/powerpoint/2010/main" val="6823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115403" y="391660"/>
            <a:ext cx="4913194" cy="567281"/>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Equivalence between approaches</a:t>
            </a:r>
            <a:endParaRPr lang="en-GB" sz="2000" dirty="0"/>
          </a:p>
        </p:txBody>
      </p:sp>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pic>
        <p:nvPicPr>
          <p:cNvPr id="3" name="Picture 2" descr="Text&#10;&#10;Description automatically generated">
            <a:extLst>
              <a:ext uri="{FF2B5EF4-FFF2-40B4-BE49-F238E27FC236}">
                <a16:creationId xmlns:a16="http://schemas.microsoft.com/office/drawing/2014/main" id="{C4C606DE-9A35-C6F4-2B6E-A4A9DB84F6B4}"/>
              </a:ext>
            </a:extLst>
          </p:cNvPr>
          <p:cNvPicPr>
            <a:picLocks noChangeAspect="1"/>
          </p:cNvPicPr>
          <p:nvPr/>
        </p:nvPicPr>
        <p:blipFill>
          <a:blip r:embed="rId3"/>
          <a:stretch>
            <a:fillRect/>
          </a:stretch>
        </p:blipFill>
        <p:spPr>
          <a:xfrm>
            <a:off x="1836514" y="1084984"/>
            <a:ext cx="5470972" cy="3990264"/>
          </a:xfrm>
          <a:prstGeom prst="rect">
            <a:avLst/>
          </a:prstGeom>
        </p:spPr>
      </p:pic>
      <p:sp>
        <p:nvSpPr>
          <p:cNvPr id="4" name="Google Shape;89;p13">
            <a:extLst>
              <a:ext uri="{FF2B5EF4-FFF2-40B4-BE49-F238E27FC236}">
                <a16:creationId xmlns:a16="http://schemas.microsoft.com/office/drawing/2014/main" id="{62C8D0F2-AD36-A38B-C757-2418447E23D6}"/>
              </a:ext>
            </a:extLst>
          </p:cNvPr>
          <p:cNvSpPr txBox="1">
            <a:spLocks/>
          </p:cNvSpPr>
          <p:nvPr/>
        </p:nvSpPr>
        <p:spPr>
          <a:xfrm>
            <a:off x="2149527" y="3507488"/>
            <a:ext cx="3643948" cy="83250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Rely on the semi-parametric hypothesis</a:t>
            </a:r>
          </a:p>
          <a:p>
            <a:pPr marL="0" indent="0"/>
            <a:r>
              <a:rPr lang="en-GB" sz="1000" dirty="0">
                <a:solidFill>
                  <a:schemeClr val="bg2"/>
                </a:solidFill>
              </a:rPr>
              <a:t>Or Rely on the LOGIT definition</a:t>
            </a:r>
          </a:p>
          <a:p>
            <a:pPr marL="0" indent="0"/>
            <a:r>
              <a:rPr lang="en-GB" sz="1000" dirty="0">
                <a:solidFill>
                  <a:schemeClr val="bg2"/>
                </a:solidFill>
                <a:sym typeface="Wingdings" panose="05000000000000000000" pitchFamily="2" charset="2"/>
              </a:rPr>
              <a:t></a:t>
            </a:r>
            <a:r>
              <a:rPr lang="en-GB" sz="1000" dirty="0">
                <a:solidFill>
                  <a:schemeClr val="bg2"/>
                </a:solidFill>
              </a:rPr>
              <a:t> Result in the same formulation (except for one constant)</a:t>
            </a:r>
            <a:endParaRPr lang="en-GB" sz="1000" b="1" dirty="0">
              <a:solidFill>
                <a:schemeClr val="bg2"/>
              </a:solidFill>
            </a:endParaRPr>
          </a:p>
        </p:txBody>
      </p:sp>
      <p:sp>
        <p:nvSpPr>
          <p:cNvPr id="5" name="Google Shape;89;p13">
            <a:extLst>
              <a:ext uri="{FF2B5EF4-FFF2-40B4-BE49-F238E27FC236}">
                <a16:creationId xmlns:a16="http://schemas.microsoft.com/office/drawing/2014/main" id="{4A4A96BE-2155-C0CD-E94B-AA88CC7A108B}"/>
              </a:ext>
            </a:extLst>
          </p:cNvPr>
          <p:cNvSpPr txBox="1">
            <a:spLocks/>
          </p:cNvSpPr>
          <p:nvPr/>
        </p:nvSpPr>
        <p:spPr>
          <a:xfrm>
            <a:off x="1917514" y="4368791"/>
            <a:ext cx="4940485" cy="70645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rgbClr val="9D9A12"/>
                </a:solidFill>
              </a:rPr>
              <a:t>The cases where the logistic regression is inoperative are better circumscribed: these are the cases where the distribution hypotheses are not at all credible with respect to the data (e.g., multimodal distribution)</a:t>
            </a:r>
            <a:endParaRPr lang="en-GB" sz="1000" b="1" dirty="0">
              <a:solidFill>
                <a:srgbClr val="9D9A12"/>
              </a:solidFill>
            </a:endParaRPr>
          </a:p>
        </p:txBody>
      </p:sp>
    </p:spTree>
    <p:extLst>
      <p:ext uri="{BB962C8B-B14F-4D97-AF65-F5344CB8AC3E}">
        <p14:creationId xmlns:p14="http://schemas.microsoft.com/office/powerpoint/2010/main" val="1210118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DFBETAS and DFBETA</a:t>
            </a:r>
            <a:br>
              <a:rPr lang="en-GB" sz="1800" dirty="0"/>
            </a:br>
            <a:r>
              <a:rPr lang="en-GB" sz="1200" dirty="0"/>
              <a:t>And covariate pattern</a:t>
            </a:r>
            <a:endParaRPr lang="en-GB" sz="1800" dirty="0"/>
          </a:p>
        </p:txBody>
      </p:sp>
      <p:sp>
        <p:nvSpPr>
          <p:cNvPr id="11" name="TextBox 10">
            <a:extLst>
              <a:ext uri="{FF2B5EF4-FFF2-40B4-BE49-F238E27FC236}">
                <a16:creationId xmlns:a16="http://schemas.microsoft.com/office/drawing/2014/main" id="{8B40AACD-7A77-1B9B-41B9-A02E22102B31}"/>
              </a:ext>
            </a:extLst>
          </p:cNvPr>
          <p:cNvSpPr txBox="1"/>
          <p:nvPr/>
        </p:nvSpPr>
        <p:spPr>
          <a:xfrm>
            <a:off x="1741969" y="971505"/>
            <a:ext cx="2408830" cy="461665"/>
          </a:xfrm>
          <a:prstGeom prst="rect">
            <a:avLst/>
          </a:prstGeom>
          <a:solidFill>
            <a:schemeClr val="tx2"/>
          </a:solidFill>
        </p:spPr>
        <p:txBody>
          <a:bodyPr wrap="square" rtlCol="0">
            <a:spAutoFit/>
          </a:bodyPr>
          <a:lstStyle/>
          <a:p>
            <a:endParaRPr lang="en-GB" sz="1200" dirty="0"/>
          </a:p>
          <a:p>
            <a:endParaRPr lang="en-GB" sz="1200" dirty="0"/>
          </a:p>
        </p:txBody>
      </p:sp>
      <p:pic>
        <p:nvPicPr>
          <p:cNvPr id="4" name="Picture 3" descr="Graphical user interface, text&#10;&#10;Description automatically generated with medium confidence">
            <a:extLst>
              <a:ext uri="{FF2B5EF4-FFF2-40B4-BE49-F238E27FC236}">
                <a16:creationId xmlns:a16="http://schemas.microsoft.com/office/drawing/2014/main" id="{92F33FD8-AE30-E440-15E9-5A742288A77A}"/>
              </a:ext>
            </a:extLst>
          </p:cNvPr>
          <p:cNvPicPr>
            <a:picLocks noChangeAspect="1"/>
          </p:cNvPicPr>
          <p:nvPr/>
        </p:nvPicPr>
        <p:blipFill>
          <a:blip r:embed="rId3"/>
          <a:stretch>
            <a:fillRect/>
          </a:stretch>
        </p:blipFill>
        <p:spPr>
          <a:xfrm>
            <a:off x="1635469" y="1061293"/>
            <a:ext cx="6052523" cy="3943947"/>
          </a:xfrm>
          <a:prstGeom prst="rect">
            <a:avLst/>
          </a:prstGeom>
        </p:spPr>
      </p:pic>
      <p:sp>
        <p:nvSpPr>
          <p:cNvPr id="5" name="Google Shape;89;p13">
            <a:extLst>
              <a:ext uri="{FF2B5EF4-FFF2-40B4-BE49-F238E27FC236}">
                <a16:creationId xmlns:a16="http://schemas.microsoft.com/office/drawing/2014/main" id="{370F27B9-50C6-2619-8D38-5A7713B0CF96}"/>
              </a:ext>
            </a:extLst>
          </p:cNvPr>
          <p:cNvSpPr txBox="1">
            <a:spLocks/>
          </p:cNvSpPr>
          <p:nvPr/>
        </p:nvSpPr>
        <p:spPr>
          <a:xfrm>
            <a:off x="1741969" y="1066371"/>
            <a:ext cx="1151356" cy="4662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900" dirty="0">
                <a:solidFill>
                  <a:schemeClr val="bg2"/>
                </a:solidFill>
              </a:rPr>
              <a:t>DFBETA</a:t>
            </a:r>
          </a:p>
          <a:p>
            <a:pPr marL="0" indent="0"/>
            <a:r>
              <a:rPr lang="en-GB" sz="900" dirty="0">
                <a:solidFill>
                  <a:schemeClr val="bg2"/>
                </a:solidFill>
              </a:rPr>
              <a:t>(for covariates)</a:t>
            </a:r>
          </a:p>
        </p:txBody>
      </p:sp>
      <p:sp>
        <p:nvSpPr>
          <p:cNvPr id="6" name="Google Shape;89;p13">
            <a:extLst>
              <a:ext uri="{FF2B5EF4-FFF2-40B4-BE49-F238E27FC236}">
                <a16:creationId xmlns:a16="http://schemas.microsoft.com/office/drawing/2014/main" id="{95F0C2D0-4C50-8B98-6752-23D3772F79C5}"/>
              </a:ext>
            </a:extLst>
          </p:cNvPr>
          <p:cNvSpPr txBox="1">
            <a:spLocks/>
          </p:cNvSpPr>
          <p:nvPr/>
        </p:nvSpPr>
        <p:spPr>
          <a:xfrm>
            <a:off x="1741969" y="1622411"/>
            <a:ext cx="1151356" cy="4662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900" dirty="0">
                <a:solidFill>
                  <a:schemeClr val="bg2"/>
                </a:solidFill>
              </a:rPr>
              <a:t>DFBETAS</a:t>
            </a:r>
          </a:p>
          <a:p>
            <a:pPr marL="0" indent="0"/>
            <a:r>
              <a:rPr lang="en-GB" sz="900" dirty="0">
                <a:solidFill>
                  <a:schemeClr val="bg2"/>
                </a:solidFill>
              </a:rPr>
              <a:t>(for covariates)</a:t>
            </a:r>
          </a:p>
        </p:txBody>
      </p:sp>
      <p:sp>
        <p:nvSpPr>
          <p:cNvPr id="7" name="Google Shape;89;p13">
            <a:extLst>
              <a:ext uri="{FF2B5EF4-FFF2-40B4-BE49-F238E27FC236}">
                <a16:creationId xmlns:a16="http://schemas.microsoft.com/office/drawing/2014/main" id="{51091103-823D-F4C9-6A5F-363C9B9D66E4}"/>
              </a:ext>
            </a:extLst>
          </p:cNvPr>
          <p:cNvSpPr txBox="1">
            <a:spLocks/>
          </p:cNvSpPr>
          <p:nvPr/>
        </p:nvSpPr>
        <p:spPr>
          <a:xfrm>
            <a:off x="5208500" y="1633206"/>
            <a:ext cx="2843679" cy="52996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Standard deviation of the estimated coefficient</a:t>
            </a:r>
          </a:p>
        </p:txBody>
      </p:sp>
      <p:sp>
        <p:nvSpPr>
          <p:cNvPr id="8" name="Google Shape;89;p13">
            <a:extLst>
              <a:ext uri="{FF2B5EF4-FFF2-40B4-BE49-F238E27FC236}">
                <a16:creationId xmlns:a16="http://schemas.microsoft.com/office/drawing/2014/main" id="{E4E66B79-3BFA-3BBD-2ABC-0521185A1395}"/>
              </a:ext>
            </a:extLst>
          </p:cNvPr>
          <p:cNvSpPr txBox="1">
            <a:spLocks/>
          </p:cNvSpPr>
          <p:nvPr/>
        </p:nvSpPr>
        <p:spPr>
          <a:xfrm>
            <a:off x="1810207" y="2100638"/>
            <a:ext cx="5877784" cy="585268"/>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b="1" u="sng" dirty="0">
                <a:solidFill>
                  <a:schemeClr val="bg2"/>
                </a:solidFill>
              </a:rPr>
              <a:t>Remark : </a:t>
            </a:r>
            <a:r>
              <a:rPr lang="en-GB" sz="900" dirty="0">
                <a:solidFill>
                  <a:schemeClr val="bg2"/>
                </a:solidFill>
              </a:rPr>
              <a:t>When the data are (1) on the same scale (ex. same units) or (2) directly scales of values (cf. our example) or (3) indicators, it is better to use directly the DFBETA, as the covariates pattern is often manipulated in the last two configurations</a:t>
            </a:r>
          </a:p>
        </p:txBody>
      </p:sp>
      <p:sp>
        <p:nvSpPr>
          <p:cNvPr id="9" name="Google Shape;89;p13">
            <a:extLst>
              <a:ext uri="{FF2B5EF4-FFF2-40B4-BE49-F238E27FC236}">
                <a16:creationId xmlns:a16="http://schemas.microsoft.com/office/drawing/2014/main" id="{A4BA04A3-4D0D-078F-288F-36532F828983}"/>
              </a:ext>
            </a:extLst>
          </p:cNvPr>
          <p:cNvSpPr txBox="1">
            <a:spLocks/>
          </p:cNvSpPr>
          <p:nvPr/>
        </p:nvSpPr>
        <p:spPr>
          <a:xfrm>
            <a:off x="1800574" y="2722728"/>
            <a:ext cx="1417070" cy="20567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600" dirty="0">
                <a:solidFill>
                  <a:schemeClr val="bg2"/>
                </a:solidFill>
              </a:rPr>
              <a:t>Calculation table: C and CBAR</a:t>
            </a:r>
          </a:p>
        </p:txBody>
      </p:sp>
      <p:sp>
        <p:nvSpPr>
          <p:cNvPr id="13" name="Google Shape;89;p13">
            <a:extLst>
              <a:ext uri="{FF2B5EF4-FFF2-40B4-BE49-F238E27FC236}">
                <a16:creationId xmlns:a16="http://schemas.microsoft.com/office/drawing/2014/main" id="{24266D3C-BAFD-9712-6128-F628D1AA670D}"/>
              </a:ext>
            </a:extLst>
          </p:cNvPr>
          <p:cNvSpPr txBox="1">
            <a:spLocks/>
          </p:cNvSpPr>
          <p:nvPr/>
        </p:nvSpPr>
        <p:spPr>
          <a:xfrm>
            <a:off x="6018438" y="2969389"/>
            <a:ext cx="1951854" cy="111281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Deletion of covariates #3 and n°7 leads to a strong modification of the coefficients with, moreover, reversed effects on the two variables. variables.</a:t>
            </a:r>
          </a:p>
        </p:txBody>
      </p:sp>
      <p:sp>
        <p:nvSpPr>
          <p:cNvPr id="15" name="Google Shape;89;p13">
            <a:extLst>
              <a:ext uri="{FF2B5EF4-FFF2-40B4-BE49-F238E27FC236}">
                <a16:creationId xmlns:a16="http://schemas.microsoft.com/office/drawing/2014/main" id="{7A1D6C21-0E02-CAE0-CFB2-F1B20AC68221}"/>
              </a:ext>
            </a:extLst>
          </p:cNvPr>
          <p:cNvSpPr txBox="1">
            <a:spLocks/>
          </p:cNvSpPr>
          <p:nvPr/>
        </p:nvSpPr>
        <p:spPr>
          <a:xfrm>
            <a:off x="1876341" y="4319869"/>
            <a:ext cx="3548643" cy="69734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How to read these values ? If we remove the covariate n°7, the coefficient of "overweight" will be increased by 0.106, and that of "alcohol" decreased by 0.156 i.e.</a:t>
            </a:r>
          </a:p>
        </p:txBody>
      </p:sp>
      <p:sp>
        <p:nvSpPr>
          <p:cNvPr id="16" name="Google Shape;89;p13">
            <a:extLst>
              <a:ext uri="{FF2B5EF4-FFF2-40B4-BE49-F238E27FC236}">
                <a16:creationId xmlns:a16="http://schemas.microsoft.com/office/drawing/2014/main" id="{60804C6B-15AD-7A0D-69D9-A3D9191EEF48}"/>
              </a:ext>
            </a:extLst>
          </p:cNvPr>
          <p:cNvSpPr txBox="1">
            <a:spLocks/>
          </p:cNvSpPr>
          <p:nvPr/>
        </p:nvSpPr>
        <p:spPr>
          <a:xfrm>
            <a:off x="5595358" y="4281177"/>
            <a:ext cx="2333506" cy="297647"/>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900" dirty="0">
                <a:solidFill>
                  <a:schemeClr val="bg2"/>
                </a:solidFill>
              </a:rPr>
              <a:t>Estimation of aj without the covariate "m"</a:t>
            </a:r>
          </a:p>
        </p:txBody>
      </p:sp>
      <p:sp>
        <p:nvSpPr>
          <p:cNvPr id="17" name="Google Shape;89;p13">
            <a:extLst>
              <a:ext uri="{FF2B5EF4-FFF2-40B4-BE49-F238E27FC236}">
                <a16:creationId xmlns:a16="http://schemas.microsoft.com/office/drawing/2014/main" id="{C68C8FAB-672C-33B8-5E87-8A9254AF0173}"/>
              </a:ext>
            </a:extLst>
          </p:cNvPr>
          <p:cNvSpPr txBox="1">
            <a:spLocks/>
          </p:cNvSpPr>
          <p:nvPr/>
        </p:nvSpPr>
        <p:spPr>
          <a:xfrm>
            <a:off x="5208500" y="1021200"/>
            <a:ext cx="3278145" cy="52996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Absolute deviation of the estimated coefficient with or without the covariate</a:t>
            </a:r>
          </a:p>
        </p:txBody>
      </p:sp>
    </p:spTree>
    <p:extLst>
      <p:ext uri="{BB962C8B-B14F-4D97-AF65-F5344CB8AC3E}">
        <p14:creationId xmlns:p14="http://schemas.microsoft.com/office/powerpoint/2010/main" val="2382556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DFBETA</a:t>
            </a:r>
            <a:br>
              <a:rPr lang="en-GB" sz="1800" dirty="0"/>
            </a:br>
            <a:r>
              <a:rPr lang="en-GB" sz="1200" dirty="0"/>
              <a:t>The example of covariate n°7</a:t>
            </a:r>
            <a:endParaRPr lang="en-GB" sz="1800" dirty="0"/>
          </a:p>
        </p:txBody>
      </p:sp>
      <p:pic>
        <p:nvPicPr>
          <p:cNvPr id="3" name="Picture 2" descr="A screenshot of a computer&#10;&#10;Description automatically generated with medium confidence">
            <a:extLst>
              <a:ext uri="{FF2B5EF4-FFF2-40B4-BE49-F238E27FC236}">
                <a16:creationId xmlns:a16="http://schemas.microsoft.com/office/drawing/2014/main" id="{011585FD-0828-CE79-DD3F-1BB840717C3E}"/>
              </a:ext>
            </a:extLst>
          </p:cNvPr>
          <p:cNvPicPr>
            <a:picLocks noChangeAspect="1"/>
          </p:cNvPicPr>
          <p:nvPr/>
        </p:nvPicPr>
        <p:blipFill>
          <a:blip r:embed="rId3"/>
          <a:stretch>
            <a:fillRect/>
          </a:stretch>
        </p:blipFill>
        <p:spPr>
          <a:xfrm>
            <a:off x="1782739" y="1061293"/>
            <a:ext cx="5867913" cy="3971214"/>
          </a:xfrm>
          <a:prstGeom prst="rect">
            <a:avLst/>
          </a:prstGeom>
        </p:spPr>
      </p:pic>
      <p:sp>
        <p:nvSpPr>
          <p:cNvPr id="10" name="Google Shape;89;p13">
            <a:extLst>
              <a:ext uri="{FF2B5EF4-FFF2-40B4-BE49-F238E27FC236}">
                <a16:creationId xmlns:a16="http://schemas.microsoft.com/office/drawing/2014/main" id="{631CCA4D-08A8-F9F8-3D81-D26BF3E9796D}"/>
              </a:ext>
            </a:extLst>
          </p:cNvPr>
          <p:cNvSpPr txBox="1">
            <a:spLocks/>
          </p:cNvSpPr>
          <p:nvPr/>
        </p:nvSpPr>
        <p:spPr>
          <a:xfrm>
            <a:off x="1840991" y="973836"/>
            <a:ext cx="4396035" cy="3545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Regression on all covariates</a:t>
            </a:r>
          </a:p>
        </p:txBody>
      </p:sp>
      <p:sp>
        <p:nvSpPr>
          <p:cNvPr id="12" name="Google Shape;89;p13">
            <a:extLst>
              <a:ext uri="{FF2B5EF4-FFF2-40B4-BE49-F238E27FC236}">
                <a16:creationId xmlns:a16="http://schemas.microsoft.com/office/drawing/2014/main" id="{BB49A786-2180-4C9E-3634-7C72493E719F}"/>
              </a:ext>
            </a:extLst>
          </p:cNvPr>
          <p:cNvSpPr txBox="1">
            <a:spLocks/>
          </p:cNvSpPr>
          <p:nvPr/>
        </p:nvSpPr>
        <p:spPr>
          <a:xfrm>
            <a:off x="1811565" y="2138865"/>
            <a:ext cx="4396035" cy="3545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DFBETA for covariate #7</a:t>
            </a:r>
          </a:p>
        </p:txBody>
      </p:sp>
      <p:sp>
        <p:nvSpPr>
          <p:cNvPr id="14" name="Google Shape;89;p13">
            <a:extLst>
              <a:ext uri="{FF2B5EF4-FFF2-40B4-BE49-F238E27FC236}">
                <a16:creationId xmlns:a16="http://schemas.microsoft.com/office/drawing/2014/main" id="{C6F15FD6-8493-E1A0-E827-799E543DA7FC}"/>
              </a:ext>
            </a:extLst>
          </p:cNvPr>
          <p:cNvSpPr txBox="1">
            <a:spLocks/>
          </p:cNvSpPr>
          <p:nvPr/>
        </p:nvSpPr>
        <p:spPr>
          <a:xfrm>
            <a:off x="1895583" y="3149370"/>
            <a:ext cx="4396035" cy="306561"/>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Coefficients without covariate n°7</a:t>
            </a:r>
          </a:p>
        </p:txBody>
      </p:sp>
      <p:sp>
        <p:nvSpPr>
          <p:cNvPr id="18" name="Google Shape;89;p13">
            <a:extLst>
              <a:ext uri="{FF2B5EF4-FFF2-40B4-BE49-F238E27FC236}">
                <a16:creationId xmlns:a16="http://schemas.microsoft.com/office/drawing/2014/main" id="{96AB8591-B6A8-E42B-00AD-EDFD78F957B7}"/>
              </a:ext>
            </a:extLst>
          </p:cNvPr>
          <p:cNvSpPr txBox="1">
            <a:spLocks/>
          </p:cNvSpPr>
          <p:nvPr/>
        </p:nvSpPr>
        <p:spPr>
          <a:xfrm>
            <a:off x="5198342" y="3681632"/>
            <a:ext cx="2860662" cy="48093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The difference is attributable to truncation errors in the manual recovery of coefficients.</a:t>
            </a:r>
          </a:p>
        </p:txBody>
      </p:sp>
      <p:sp>
        <p:nvSpPr>
          <p:cNvPr id="19" name="Google Shape;89;p13">
            <a:extLst>
              <a:ext uri="{FF2B5EF4-FFF2-40B4-BE49-F238E27FC236}">
                <a16:creationId xmlns:a16="http://schemas.microsoft.com/office/drawing/2014/main" id="{25EEA740-037C-443A-AEFA-B0A4DBCC4582}"/>
              </a:ext>
            </a:extLst>
          </p:cNvPr>
          <p:cNvSpPr txBox="1">
            <a:spLocks/>
          </p:cNvSpPr>
          <p:nvPr/>
        </p:nvSpPr>
        <p:spPr>
          <a:xfrm>
            <a:off x="1902407" y="4418612"/>
            <a:ext cx="5658453" cy="480934"/>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Without covariate #7 (the skinny alcoholic), the effect of alcohol on hypertension would no longer be significant (at 5%). We can see the very important role that this covariate plays!!!</a:t>
            </a:r>
          </a:p>
        </p:txBody>
      </p:sp>
    </p:spTree>
    <p:extLst>
      <p:ext uri="{BB962C8B-B14F-4D97-AF65-F5344CB8AC3E}">
        <p14:creationId xmlns:p14="http://schemas.microsoft.com/office/powerpoint/2010/main" val="1829423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dirty="0"/>
              <a:t>some additional elements</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893928" y="1838661"/>
            <a:ext cx="6271147" cy="18435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dirty="0">
                <a:solidFill>
                  <a:schemeClr val="bg2"/>
                </a:solidFill>
              </a:rPr>
              <a:t>Better understand, anticipate and improve the performance of Logistic Regression</a:t>
            </a:r>
            <a:endParaRPr lang="en-GB" sz="1200" dirty="0">
              <a:solidFill>
                <a:schemeClr val="bg2"/>
              </a:solidFill>
            </a:endParaRPr>
          </a:p>
        </p:txBody>
      </p:sp>
      <p:pic>
        <p:nvPicPr>
          <p:cNvPr id="4" name="Picture 3" descr="Icon&#10;&#10;Description automatically generated">
            <a:extLst>
              <a:ext uri="{FF2B5EF4-FFF2-40B4-BE49-F238E27FC236}">
                <a16:creationId xmlns:a16="http://schemas.microsoft.com/office/drawing/2014/main" id="{DE94F348-0B7D-1BE9-8A11-5B33BE0174A9}"/>
              </a:ext>
            </a:extLst>
          </p:cNvPr>
          <p:cNvPicPr>
            <a:picLocks noChangeAspect="1"/>
          </p:cNvPicPr>
          <p:nvPr/>
        </p:nvPicPr>
        <p:blipFill>
          <a:blip r:embed="rId4"/>
          <a:stretch>
            <a:fillRect/>
          </a:stretch>
        </p:blipFill>
        <p:spPr>
          <a:xfrm rot="19988176">
            <a:off x="3239374" y="2183642"/>
            <a:ext cx="2887618" cy="2887618"/>
          </a:xfrm>
          <a:prstGeom prst="rect">
            <a:avLst/>
          </a:prstGeom>
        </p:spPr>
      </p:pic>
      <p:pic>
        <p:nvPicPr>
          <p:cNvPr id="7" name="Picture 6" descr="Icon&#10;&#10;Description automatically generated">
            <a:extLst>
              <a:ext uri="{FF2B5EF4-FFF2-40B4-BE49-F238E27FC236}">
                <a16:creationId xmlns:a16="http://schemas.microsoft.com/office/drawing/2014/main" id="{E5CC9C2E-4A31-B4FA-89C5-D19ED8A90333}"/>
              </a:ext>
            </a:extLst>
          </p:cNvPr>
          <p:cNvPicPr>
            <a:picLocks noChangeAspect="1"/>
          </p:cNvPicPr>
          <p:nvPr/>
        </p:nvPicPr>
        <p:blipFill>
          <a:blip r:embed="rId5"/>
          <a:stretch>
            <a:fillRect/>
          </a:stretch>
        </p:blipFill>
        <p:spPr>
          <a:xfrm>
            <a:off x="3517411" y="2516440"/>
            <a:ext cx="2331544" cy="2331544"/>
          </a:xfrm>
          <a:prstGeom prst="rect">
            <a:avLst/>
          </a:prstGeom>
        </p:spPr>
      </p:pic>
    </p:spTree>
    <p:extLst>
      <p:ext uri="{BB962C8B-B14F-4D97-AF65-F5344CB8AC3E}">
        <p14:creationId xmlns:p14="http://schemas.microsoft.com/office/powerpoint/2010/main" val="41239899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pic>
        <p:nvPicPr>
          <p:cNvPr id="4" name="Picture 3" descr="Text&#10;&#10;Description automatically generated">
            <a:extLst>
              <a:ext uri="{FF2B5EF4-FFF2-40B4-BE49-F238E27FC236}">
                <a16:creationId xmlns:a16="http://schemas.microsoft.com/office/drawing/2014/main" id="{6730F76B-A747-C38A-77E0-7BC8A0570AB0}"/>
              </a:ext>
            </a:extLst>
          </p:cNvPr>
          <p:cNvPicPr>
            <a:picLocks noChangeAspect="1"/>
          </p:cNvPicPr>
          <p:nvPr/>
        </p:nvPicPr>
        <p:blipFill>
          <a:blip r:embed="rId3"/>
          <a:stretch>
            <a:fillRect/>
          </a:stretch>
        </p:blipFill>
        <p:spPr>
          <a:xfrm>
            <a:off x="1724025" y="1342101"/>
            <a:ext cx="5695950" cy="3209925"/>
          </a:xfrm>
          <a:prstGeom prst="rect">
            <a:avLst/>
          </a:prstGeom>
        </p:spPr>
      </p:pic>
      <p:sp>
        <p:nvSpPr>
          <p:cNvPr id="7" name="Google Shape;89;p13">
            <a:extLst>
              <a:ext uri="{FF2B5EF4-FFF2-40B4-BE49-F238E27FC236}">
                <a16:creationId xmlns:a16="http://schemas.microsoft.com/office/drawing/2014/main" id="{4C5BEB79-DBDB-DCD2-D498-2EA218D7C0BA}"/>
              </a:ext>
            </a:extLst>
          </p:cNvPr>
          <p:cNvSpPr txBox="1">
            <a:spLocks/>
          </p:cNvSpPr>
          <p:nvPr/>
        </p:nvSpPr>
        <p:spPr>
          <a:xfrm>
            <a:off x="1724025" y="1269242"/>
            <a:ext cx="5695950" cy="74923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2800" b="1" dirty="0">
                <a:solidFill>
                  <a:schemeClr val="tx1"/>
                </a:solidFill>
              </a:rPr>
              <a:t>non-linearity on the LOGIT</a:t>
            </a:r>
          </a:p>
        </p:txBody>
      </p:sp>
      <p:sp>
        <p:nvSpPr>
          <p:cNvPr id="8" name="Google Shape;89;p13">
            <a:extLst>
              <a:ext uri="{FF2B5EF4-FFF2-40B4-BE49-F238E27FC236}">
                <a16:creationId xmlns:a16="http://schemas.microsoft.com/office/drawing/2014/main" id="{3DA5C8AD-E434-1FEF-CE71-FBFC29FF7C5D}"/>
              </a:ext>
            </a:extLst>
          </p:cNvPr>
          <p:cNvSpPr txBox="1">
            <a:spLocks/>
          </p:cNvSpPr>
          <p:nvPr/>
        </p:nvSpPr>
        <p:spPr>
          <a:xfrm>
            <a:off x="2079827" y="2746487"/>
            <a:ext cx="5160310" cy="63133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Linearity on LOGIT </a:t>
            </a:r>
            <a:r>
              <a:rPr lang="en-GB" sz="1200" dirty="0">
                <a:solidFill>
                  <a:schemeClr val="bg2"/>
                </a:solidFill>
                <a:sym typeface="Wingdings" panose="05000000000000000000" pitchFamily="2" charset="2"/>
              </a:rPr>
              <a:t></a:t>
            </a:r>
            <a:r>
              <a:rPr lang="en-GB" sz="1200" dirty="0">
                <a:solidFill>
                  <a:schemeClr val="bg2"/>
                </a:solidFill>
              </a:rPr>
              <a:t> a one unit increase in X1 results in an increase in "a1" of the LOGIT, regardless of the value of X1.</a:t>
            </a:r>
          </a:p>
        </p:txBody>
      </p:sp>
      <p:sp>
        <p:nvSpPr>
          <p:cNvPr id="9" name="Google Shape;89;p13">
            <a:extLst>
              <a:ext uri="{FF2B5EF4-FFF2-40B4-BE49-F238E27FC236}">
                <a16:creationId xmlns:a16="http://schemas.microsoft.com/office/drawing/2014/main" id="{4D9CD9D9-5C76-C5D3-7C32-66D29CE885D4}"/>
              </a:ext>
            </a:extLst>
          </p:cNvPr>
          <p:cNvSpPr txBox="1">
            <a:spLocks/>
          </p:cNvSpPr>
          <p:nvPr/>
        </p:nvSpPr>
        <p:spPr>
          <a:xfrm>
            <a:off x="2079827" y="3649256"/>
            <a:ext cx="5160310" cy="78626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200" dirty="0">
                <a:solidFill>
                  <a:schemeClr val="bg2"/>
                </a:solidFill>
              </a:rPr>
              <a:t>Non-linearity on the LOGIT </a:t>
            </a:r>
            <a:r>
              <a:rPr lang="en-GB" sz="1200" dirty="0">
                <a:solidFill>
                  <a:schemeClr val="bg2"/>
                </a:solidFill>
                <a:sym typeface="Wingdings" panose="05000000000000000000" pitchFamily="2" charset="2"/>
              </a:rPr>
              <a:t></a:t>
            </a:r>
            <a:r>
              <a:rPr lang="en-GB" sz="1200" dirty="0">
                <a:solidFill>
                  <a:schemeClr val="bg2"/>
                </a:solidFill>
              </a:rPr>
              <a:t> the variation of the LOGIT following a variation of X1 depends on the level (or value) of X1.</a:t>
            </a:r>
          </a:p>
        </p:txBody>
      </p:sp>
    </p:spTree>
    <p:extLst>
      <p:ext uri="{BB962C8B-B14F-4D97-AF65-F5344CB8AC3E}">
        <p14:creationId xmlns:p14="http://schemas.microsoft.com/office/powerpoint/2010/main" val="2165215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Univariate graphical identification</a:t>
            </a:r>
            <a:br>
              <a:rPr lang="en-GB" sz="1800" dirty="0"/>
            </a:br>
            <a:r>
              <a:rPr lang="en-GB" sz="1200" dirty="0"/>
              <a:t>The LOGIT vs. independent variable (continuous) graph</a:t>
            </a:r>
            <a:endParaRPr lang="en-GB" sz="1800" dirty="0"/>
          </a:p>
        </p:txBody>
      </p:sp>
      <p:pic>
        <p:nvPicPr>
          <p:cNvPr id="4" name="Picture 3" descr="Graphical user interface, text&#10;&#10;Description automatically generated">
            <a:extLst>
              <a:ext uri="{FF2B5EF4-FFF2-40B4-BE49-F238E27FC236}">
                <a16:creationId xmlns:a16="http://schemas.microsoft.com/office/drawing/2014/main" id="{AFD5AD07-44B9-D159-0646-92C7AC4A774B}"/>
              </a:ext>
            </a:extLst>
          </p:cNvPr>
          <p:cNvPicPr>
            <a:picLocks noChangeAspect="1"/>
          </p:cNvPicPr>
          <p:nvPr/>
        </p:nvPicPr>
        <p:blipFill>
          <a:blip r:embed="rId3"/>
          <a:stretch>
            <a:fillRect/>
          </a:stretch>
        </p:blipFill>
        <p:spPr>
          <a:xfrm>
            <a:off x="1930807" y="982639"/>
            <a:ext cx="5639793" cy="4017560"/>
          </a:xfrm>
          <a:prstGeom prst="rect">
            <a:avLst/>
          </a:prstGeom>
        </p:spPr>
      </p:pic>
      <p:sp>
        <p:nvSpPr>
          <p:cNvPr id="5" name="Google Shape;89;p13">
            <a:extLst>
              <a:ext uri="{FF2B5EF4-FFF2-40B4-BE49-F238E27FC236}">
                <a16:creationId xmlns:a16="http://schemas.microsoft.com/office/drawing/2014/main" id="{A788699C-9F76-1163-BD57-D2663C1E1A14}"/>
              </a:ext>
            </a:extLst>
          </p:cNvPr>
          <p:cNvSpPr txBox="1">
            <a:spLocks/>
          </p:cNvSpPr>
          <p:nvPr/>
        </p:nvSpPr>
        <p:spPr>
          <a:xfrm>
            <a:off x="1881934" y="948520"/>
            <a:ext cx="3072203" cy="3545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6" name="Google Shape;89;p13">
            <a:extLst>
              <a:ext uri="{FF2B5EF4-FFF2-40B4-BE49-F238E27FC236}">
                <a16:creationId xmlns:a16="http://schemas.microsoft.com/office/drawing/2014/main" id="{26252E24-4835-6B9F-1CB1-EC67ED7B0862}"/>
              </a:ext>
            </a:extLst>
          </p:cNvPr>
          <p:cNvSpPr txBox="1">
            <a:spLocks/>
          </p:cNvSpPr>
          <p:nvPr/>
        </p:nvSpPr>
        <p:spPr>
          <a:xfrm>
            <a:off x="2004765" y="1280300"/>
            <a:ext cx="2998246" cy="1108057"/>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tx1"/>
                </a:solidFill>
              </a:rPr>
              <a:t>LOGIT graph</a:t>
            </a:r>
          </a:p>
          <a:p>
            <a:pPr marL="0" indent="0" algn="just"/>
            <a:endParaRPr lang="en-GB" sz="900" dirty="0">
              <a:solidFill>
                <a:schemeClr val="tx1"/>
              </a:solidFill>
            </a:endParaRPr>
          </a:p>
          <a:p>
            <a:pPr marL="0" indent="0" algn="just"/>
            <a:r>
              <a:rPr lang="en-GB" sz="900" dirty="0">
                <a:solidFill>
                  <a:schemeClr val="bg2"/>
                </a:solidFill>
              </a:rPr>
              <a:t>- Divide X into deciles (or others)</a:t>
            </a:r>
          </a:p>
          <a:p>
            <a:pPr marL="0" indent="0" algn="just"/>
            <a:r>
              <a:rPr lang="en-GB" sz="900" dirty="0">
                <a:solidFill>
                  <a:schemeClr val="bg2"/>
                </a:solidFill>
              </a:rPr>
              <a:t>- In each interval, calculate the proportion of positives π</a:t>
            </a:r>
          </a:p>
          <a:p>
            <a:pPr marL="0" indent="0" algn="just"/>
            <a:r>
              <a:rPr lang="en-GB" sz="900" dirty="0">
                <a:solidFill>
                  <a:schemeClr val="bg2"/>
                </a:solidFill>
              </a:rPr>
              <a:t>- Build the graph :</a:t>
            </a:r>
          </a:p>
          <a:p>
            <a:pPr marL="0" indent="0" algn="just"/>
            <a:endParaRPr lang="en-GB" sz="900" dirty="0">
              <a:solidFill>
                <a:schemeClr val="bg2"/>
              </a:solidFill>
            </a:endParaRPr>
          </a:p>
          <a:p>
            <a:pPr marL="0" indent="0" algn="just"/>
            <a:r>
              <a:rPr lang="en-GB" sz="900" dirty="0">
                <a:solidFill>
                  <a:schemeClr val="bg2"/>
                </a:solidFill>
                <a:sym typeface="Wingdings" panose="05000000000000000000" pitchFamily="2" charset="2"/>
              </a:rPr>
              <a:t></a:t>
            </a:r>
            <a:r>
              <a:rPr lang="en-GB" sz="900" dirty="0">
                <a:solidFill>
                  <a:schemeClr val="bg2"/>
                </a:solidFill>
              </a:rPr>
              <a:t> on the x-axis, centre of the intervals</a:t>
            </a:r>
          </a:p>
          <a:p>
            <a:pPr marL="0" indent="0" algn="just"/>
            <a:r>
              <a:rPr lang="en-GB" sz="900" dirty="0">
                <a:solidFill>
                  <a:schemeClr val="bg2"/>
                </a:solidFill>
                <a:sym typeface="Wingdings" panose="05000000000000000000" pitchFamily="2" charset="2"/>
              </a:rPr>
              <a:t></a:t>
            </a:r>
            <a:r>
              <a:rPr lang="en-GB" sz="900" dirty="0">
                <a:solidFill>
                  <a:schemeClr val="bg2"/>
                </a:solidFill>
              </a:rPr>
              <a:t> on the ordinate, observed LOGIT i.e., LN [π/(1- π)]</a:t>
            </a:r>
          </a:p>
        </p:txBody>
      </p:sp>
      <p:sp>
        <p:nvSpPr>
          <p:cNvPr id="7" name="Google Shape;89;p13">
            <a:extLst>
              <a:ext uri="{FF2B5EF4-FFF2-40B4-BE49-F238E27FC236}">
                <a16:creationId xmlns:a16="http://schemas.microsoft.com/office/drawing/2014/main" id="{DDB5566F-B856-4C93-907C-9527FA64A418}"/>
              </a:ext>
            </a:extLst>
          </p:cNvPr>
          <p:cNvSpPr txBox="1">
            <a:spLocks/>
          </p:cNvSpPr>
          <p:nvPr/>
        </p:nvSpPr>
        <p:spPr>
          <a:xfrm>
            <a:off x="2159000" y="2336788"/>
            <a:ext cx="2672307" cy="516242"/>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rgbClr val="C00000"/>
                </a:solidFill>
              </a:rPr>
              <a:t>We note an evolution by stages, absolutely not linear.</a:t>
            </a:r>
          </a:p>
          <a:p>
            <a:pPr marL="0" indent="0" algn="just"/>
            <a:r>
              <a:rPr lang="en-GB" sz="900" dirty="0">
                <a:solidFill>
                  <a:srgbClr val="C00000"/>
                </a:solidFill>
              </a:rPr>
              <a:t>It is nevertheless monotonous.</a:t>
            </a:r>
          </a:p>
        </p:txBody>
      </p:sp>
      <p:sp>
        <p:nvSpPr>
          <p:cNvPr id="8" name="Google Shape;89;p13">
            <a:extLst>
              <a:ext uri="{FF2B5EF4-FFF2-40B4-BE49-F238E27FC236}">
                <a16:creationId xmlns:a16="http://schemas.microsoft.com/office/drawing/2014/main" id="{958871E7-2C1B-5C0E-AFC1-166D734461DA}"/>
              </a:ext>
            </a:extLst>
          </p:cNvPr>
          <p:cNvSpPr txBox="1">
            <a:spLocks/>
          </p:cNvSpPr>
          <p:nvPr/>
        </p:nvSpPr>
        <p:spPr>
          <a:xfrm>
            <a:off x="2004766" y="2920620"/>
            <a:ext cx="3072202" cy="400905"/>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Solution: Variable transformation.</a:t>
            </a:r>
          </a:p>
          <a:p>
            <a:pPr marL="0" indent="0" algn="just"/>
            <a:r>
              <a:rPr lang="en-GB" sz="700" dirty="0">
                <a:solidFill>
                  <a:schemeClr val="bg2"/>
                </a:solidFill>
              </a:rPr>
              <a:t>The simplest : discretization of the continuous variable (grouping into classes)</a:t>
            </a:r>
          </a:p>
        </p:txBody>
      </p:sp>
      <p:sp>
        <p:nvSpPr>
          <p:cNvPr id="9" name="Google Shape;89;p13">
            <a:extLst>
              <a:ext uri="{FF2B5EF4-FFF2-40B4-BE49-F238E27FC236}">
                <a16:creationId xmlns:a16="http://schemas.microsoft.com/office/drawing/2014/main" id="{546BC147-4ED8-6AA2-B800-C0D9E5E9173B}"/>
              </a:ext>
            </a:extLst>
          </p:cNvPr>
          <p:cNvSpPr txBox="1">
            <a:spLocks/>
          </p:cNvSpPr>
          <p:nvPr/>
        </p:nvSpPr>
        <p:spPr>
          <a:xfrm>
            <a:off x="2339134" y="3220871"/>
            <a:ext cx="2663878" cy="400905"/>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t>Constrained "cumulative" coding (for ordinal var.) To take into account the information on monotony</a:t>
            </a:r>
          </a:p>
        </p:txBody>
      </p:sp>
      <p:sp>
        <p:nvSpPr>
          <p:cNvPr id="11" name="Google Shape;89;p13">
            <a:extLst>
              <a:ext uri="{FF2B5EF4-FFF2-40B4-BE49-F238E27FC236}">
                <a16:creationId xmlns:a16="http://schemas.microsoft.com/office/drawing/2014/main" id="{597C085B-9004-5B1B-D9EE-EA06D6D47A5C}"/>
              </a:ext>
            </a:extLst>
          </p:cNvPr>
          <p:cNvSpPr txBox="1">
            <a:spLocks/>
          </p:cNvSpPr>
          <p:nvPr/>
        </p:nvSpPr>
        <p:spPr>
          <a:xfrm>
            <a:off x="3352752" y="3645915"/>
            <a:ext cx="246389" cy="117528"/>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13" name="Google Shape;89;p13">
            <a:extLst>
              <a:ext uri="{FF2B5EF4-FFF2-40B4-BE49-F238E27FC236}">
                <a16:creationId xmlns:a16="http://schemas.microsoft.com/office/drawing/2014/main" id="{BE4BDEDC-A6EB-C49F-EE6B-E37D566E046E}"/>
              </a:ext>
            </a:extLst>
          </p:cNvPr>
          <p:cNvSpPr txBox="1">
            <a:spLocks/>
          </p:cNvSpPr>
          <p:nvPr/>
        </p:nvSpPr>
        <p:spPr>
          <a:xfrm>
            <a:off x="3302587" y="3566065"/>
            <a:ext cx="381048" cy="3077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else</a:t>
            </a:r>
          </a:p>
        </p:txBody>
      </p:sp>
      <p:sp>
        <p:nvSpPr>
          <p:cNvPr id="15" name="Google Shape;89;p13">
            <a:extLst>
              <a:ext uri="{FF2B5EF4-FFF2-40B4-BE49-F238E27FC236}">
                <a16:creationId xmlns:a16="http://schemas.microsoft.com/office/drawing/2014/main" id="{2F01F4CD-4C08-D64E-7724-332A3DF0455C}"/>
              </a:ext>
            </a:extLst>
          </p:cNvPr>
          <p:cNvSpPr txBox="1">
            <a:spLocks/>
          </p:cNvSpPr>
          <p:nvPr/>
        </p:nvSpPr>
        <p:spPr>
          <a:xfrm>
            <a:off x="3377314" y="3789165"/>
            <a:ext cx="246389" cy="117528"/>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16" name="Google Shape;89;p13">
            <a:extLst>
              <a:ext uri="{FF2B5EF4-FFF2-40B4-BE49-F238E27FC236}">
                <a16:creationId xmlns:a16="http://schemas.microsoft.com/office/drawing/2014/main" id="{408FF465-1CFE-E376-7739-65419FDB724A}"/>
              </a:ext>
            </a:extLst>
          </p:cNvPr>
          <p:cNvSpPr txBox="1">
            <a:spLocks/>
          </p:cNvSpPr>
          <p:nvPr/>
        </p:nvSpPr>
        <p:spPr>
          <a:xfrm>
            <a:off x="3327149" y="3709315"/>
            <a:ext cx="381048" cy="3077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else</a:t>
            </a:r>
          </a:p>
        </p:txBody>
      </p:sp>
      <p:sp>
        <p:nvSpPr>
          <p:cNvPr id="17" name="Google Shape;89;p13">
            <a:extLst>
              <a:ext uri="{FF2B5EF4-FFF2-40B4-BE49-F238E27FC236}">
                <a16:creationId xmlns:a16="http://schemas.microsoft.com/office/drawing/2014/main" id="{ADB7D185-F012-FFBF-6DE6-ADBA636D8BED}"/>
              </a:ext>
            </a:extLst>
          </p:cNvPr>
          <p:cNvSpPr txBox="1">
            <a:spLocks/>
          </p:cNvSpPr>
          <p:nvPr/>
        </p:nvSpPr>
        <p:spPr>
          <a:xfrm>
            <a:off x="3364182" y="3941425"/>
            <a:ext cx="246389" cy="117528"/>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20" name="Google Shape;89;p13">
            <a:extLst>
              <a:ext uri="{FF2B5EF4-FFF2-40B4-BE49-F238E27FC236}">
                <a16:creationId xmlns:a16="http://schemas.microsoft.com/office/drawing/2014/main" id="{4768CF30-738F-5527-0EA0-97F500495B9E}"/>
              </a:ext>
            </a:extLst>
          </p:cNvPr>
          <p:cNvSpPr txBox="1">
            <a:spLocks/>
          </p:cNvSpPr>
          <p:nvPr/>
        </p:nvSpPr>
        <p:spPr>
          <a:xfrm>
            <a:off x="3317827" y="3861575"/>
            <a:ext cx="381048" cy="3077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bg2"/>
                </a:solidFill>
              </a:rPr>
              <a:t>else</a:t>
            </a:r>
          </a:p>
        </p:txBody>
      </p:sp>
      <p:sp>
        <p:nvSpPr>
          <p:cNvPr id="21" name="Google Shape;89;p13">
            <a:extLst>
              <a:ext uri="{FF2B5EF4-FFF2-40B4-BE49-F238E27FC236}">
                <a16:creationId xmlns:a16="http://schemas.microsoft.com/office/drawing/2014/main" id="{5C4B9E56-93A2-4628-B98C-73D58C6501D8}"/>
              </a:ext>
            </a:extLst>
          </p:cNvPr>
          <p:cNvSpPr txBox="1">
            <a:spLocks/>
          </p:cNvSpPr>
          <p:nvPr/>
        </p:nvSpPr>
        <p:spPr>
          <a:xfrm>
            <a:off x="5226827" y="3202822"/>
            <a:ext cx="1254404" cy="117528"/>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23" name="Google Shape;89;p13">
            <a:extLst>
              <a:ext uri="{FF2B5EF4-FFF2-40B4-BE49-F238E27FC236}">
                <a16:creationId xmlns:a16="http://schemas.microsoft.com/office/drawing/2014/main" id="{29D21845-BDD4-D696-BCE2-DFE2CB0C13B8}"/>
              </a:ext>
            </a:extLst>
          </p:cNvPr>
          <p:cNvSpPr txBox="1">
            <a:spLocks/>
          </p:cNvSpPr>
          <p:nvPr/>
        </p:nvSpPr>
        <p:spPr>
          <a:xfrm>
            <a:off x="5176661" y="3122972"/>
            <a:ext cx="1939973" cy="3077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accent2"/>
                </a:solidFill>
              </a:rPr>
              <a:t>Reg.Log. Initial variable</a:t>
            </a:r>
          </a:p>
        </p:txBody>
      </p:sp>
      <p:sp>
        <p:nvSpPr>
          <p:cNvPr id="25" name="Google Shape;89;p13">
            <a:extLst>
              <a:ext uri="{FF2B5EF4-FFF2-40B4-BE49-F238E27FC236}">
                <a16:creationId xmlns:a16="http://schemas.microsoft.com/office/drawing/2014/main" id="{57A16078-5F49-9309-52BB-8E7CF83B5E5E}"/>
              </a:ext>
            </a:extLst>
          </p:cNvPr>
          <p:cNvSpPr txBox="1">
            <a:spLocks/>
          </p:cNvSpPr>
          <p:nvPr/>
        </p:nvSpPr>
        <p:spPr>
          <a:xfrm>
            <a:off x="5243138" y="3785224"/>
            <a:ext cx="1408384" cy="117528"/>
          </a:xfrm>
          <a:prstGeom prst="rect">
            <a:avLst/>
          </a:prstGeom>
          <a:solidFill>
            <a:schemeClr val="tx2"/>
          </a:solid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26" name="Google Shape;89;p13">
            <a:extLst>
              <a:ext uri="{FF2B5EF4-FFF2-40B4-BE49-F238E27FC236}">
                <a16:creationId xmlns:a16="http://schemas.microsoft.com/office/drawing/2014/main" id="{09B8790B-6A2D-77C5-2152-FBA181124D9F}"/>
              </a:ext>
            </a:extLst>
          </p:cNvPr>
          <p:cNvSpPr txBox="1">
            <a:spLocks/>
          </p:cNvSpPr>
          <p:nvPr/>
        </p:nvSpPr>
        <p:spPr>
          <a:xfrm>
            <a:off x="5192972" y="3705374"/>
            <a:ext cx="2178108" cy="3077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solidFill>
                  <a:schemeClr val="accent2"/>
                </a:solidFill>
              </a:rPr>
              <a:t>Reg.Log. Discretized variables</a:t>
            </a:r>
          </a:p>
        </p:txBody>
      </p:sp>
      <p:sp>
        <p:nvSpPr>
          <p:cNvPr id="27" name="Google Shape;89;p13">
            <a:extLst>
              <a:ext uri="{FF2B5EF4-FFF2-40B4-BE49-F238E27FC236}">
                <a16:creationId xmlns:a16="http://schemas.microsoft.com/office/drawing/2014/main" id="{D885C99B-8C54-1D2E-643E-978E56F3EB17}"/>
              </a:ext>
            </a:extLst>
          </p:cNvPr>
          <p:cNvSpPr txBox="1">
            <a:spLocks/>
          </p:cNvSpPr>
          <p:nvPr/>
        </p:nvSpPr>
        <p:spPr>
          <a:xfrm>
            <a:off x="2715054" y="4455311"/>
            <a:ext cx="4351226" cy="608288"/>
          </a:xfrm>
          <a:prstGeom prst="rect">
            <a:avLst/>
          </a:prstGeom>
          <a:solidFill>
            <a:schemeClr val="tx2"/>
          </a:solidFill>
          <a:ln>
            <a:solidFill>
              <a:schemeClr val="accent2"/>
            </a:solid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Switching to discretized variables </a:t>
            </a:r>
            <a:r>
              <a:rPr lang="en-GB" sz="900" dirty="0">
                <a:solidFill>
                  <a:srgbClr val="C00000"/>
                </a:solidFill>
              </a:rPr>
              <a:t>decreases the bias </a:t>
            </a:r>
            <a:r>
              <a:rPr lang="en-GB" sz="900" dirty="0">
                <a:solidFill>
                  <a:schemeClr val="bg2"/>
                </a:solidFill>
              </a:rPr>
              <a:t>(good) but </a:t>
            </a:r>
            <a:r>
              <a:rPr lang="en-GB" sz="900" dirty="0">
                <a:solidFill>
                  <a:srgbClr val="C00000"/>
                </a:solidFill>
              </a:rPr>
              <a:t>increases the variance </a:t>
            </a:r>
            <a:r>
              <a:rPr lang="en-GB" sz="900" dirty="0">
                <a:solidFill>
                  <a:schemeClr val="bg2"/>
                </a:solidFill>
              </a:rPr>
              <a:t>(not good) If non-linear + non-monotonic evolution, adopt an unconstrained disjunctive coding (0/1)</a:t>
            </a:r>
          </a:p>
          <a:p>
            <a:pPr marL="0" indent="0" algn="just"/>
            <a:r>
              <a:rPr lang="en-GB" sz="900" dirty="0">
                <a:solidFill>
                  <a:srgbClr val="9D9A12"/>
                </a:solidFill>
                <a:sym typeface="Wingdings" panose="05000000000000000000" pitchFamily="2" charset="2"/>
              </a:rPr>
              <a:t></a:t>
            </a:r>
            <a:r>
              <a:rPr lang="en-GB" sz="900" dirty="0">
                <a:solidFill>
                  <a:srgbClr val="9D9A12"/>
                </a:solidFill>
              </a:rPr>
              <a:t> The best is still not to discretize but to use a transformation function</a:t>
            </a:r>
          </a:p>
        </p:txBody>
      </p:sp>
    </p:spTree>
    <p:extLst>
      <p:ext uri="{BB962C8B-B14F-4D97-AF65-F5344CB8AC3E}">
        <p14:creationId xmlns:p14="http://schemas.microsoft.com/office/powerpoint/2010/main" val="865900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Box-Tidwell test - Multivariate numerical identification</a:t>
            </a:r>
          </a:p>
        </p:txBody>
      </p:sp>
      <p:sp>
        <p:nvSpPr>
          <p:cNvPr id="5" name="Google Shape;89;p13">
            <a:extLst>
              <a:ext uri="{FF2B5EF4-FFF2-40B4-BE49-F238E27FC236}">
                <a16:creationId xmlns:a16="http://schemas.microsoft.com/office/drawing/2014/main" id="{A788699C-9F76-1163-BD57-D2663C1E1A14}"/>
              </a:ext>
            </a:extLst>
          </p:cNvPr>
          <p:cNvSpPr txBox="1">
            <a:spLocks/>
          </p:cNvSpPr>
          <p:nvPr/>
        </p:nvSpPr>
        <p:spPr>
          <a:xfrm>
            <a:off x="1881934" y="948520"/>
            <a:ext cx="3072203" cy="3545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pic>
        <p:nvPicPr>
          <p:cNvPr id="3" name="Picture 2">
            <a:extLst>
              <a:ext uri="{FF2B5EF4-FFF2-40B4-BE49-F238E27FC236}">
                <a16:creationId xmlns:a16="http://schemas.microsoft.com/office/drawing/2014/main" id="{06A16C59-622C-18DC-6434-06801135FCC6}"/>
              </a:ext>
            </a:extLst>
          </p:cNvPr>
          <p:cNvPicPr>
            <a:picLocks noChangeAspect="1"/>
          </p:cNvPicPr>
          <p:nvPr/>
        </p:nvPicPr>
        <p:blipFill>
          <a:blip r:embed="rId3"/>
          <a:stretch>
            <a:fillRect/>
          </a:stretch>
        </p:blipFill>
        <p:spPr>
          <a:xfrm>
            <a:off x="1471230" y="948520"/>
            <a:ext cx="6201539" cy="4120345"/>
          </a:xfrm>
          <a:prstGeom prst="rect">
            <a:avLst/>
          </a:prstGeom>
        </p:spPr>
      </p:pic>
      <p:sp>
        <p:nvSpPr>
          <p:cNvPr id="10" name="Google Shape;89;p13">
            <a:extLst>
              <a:ext uri="{FF2B5EF4-FFF2-40B4-BE49-F238E27FC236}">
                <a16:creationId xmlns:a16="http://schemas.microsoft.com/office/drawing/2014/main" id="{0F57501C-78CD-715B-5FFF-BD43278AB572}"/>
              </a:ext>
            </a:extLst>
          </p:cNvPr>
          <p:cNvSpPr txBox="1">
            <a:spLocks/>
          </p:cNvSpPr>
          <p:nvPr/>
        </p:nvSpPr>
        <p:spPr>
          <a:xfrm>
            <a:off x="1711337" y="929237"/>
            <a:ext cx="5883642" cy="6752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tx1"/>
                </a:solidFill>
              </a:rPr>
              <a:t>High number of variables </a:t>
            </a:r>
            <a:r>
              <a:rPr lang="en-GB" sz="900" dirty="0">
                <a:solidFill>
                  <a:schemeClr val="tx1"/>
                </a:solidFill>
                <a:sym typeface="Wingdings" panose="05000000000000000000" pitchFamily="2" charset="2"/>
              </a:rPr>
              <a:t></a:t>
            </a:r>
            <a:r>
              <a:rPr lang="en-GB" sz="900" dirty="0">
                <a:solidFill>
                  <a:schemeClr val="tx1"/>
                </a:solidFill>
              </a:rPr>
              <a:t> Graphical (individual) detection not possible</a:t>
            </a:r>
          </a:p>
          <a:p>
            <a:pPr marL="0" indent="0" algn="just"/>
            <a:r>
              <a:rPr lang="en-GB" sz="900" dirty="0">
                <a:solidFill>
                  <a:schemeClr val="bg2"/>
                </a:solidFill>
              </a:rPr>
              <a:t>Rely on a statistical procedure to identify, and then study in detail, the variables that may be involved in a non-linear way.</a:t>
            </a:r>
          </a:p>
        </p:txBody>
      </p:sp>
      <p:sp>
        <p:nvSpPr>
          <p:cNvPr id="12" name="Google Shape;89;p13">
            <a:extLst>
              <a:ext uri="{FF2B5EF4-FFF2-40B4-BE49-F238E27FC236}">
                <a16:creationId xmlns:a16="http://schemas.microsoft.com/office/drawing/2014/main" id="{E0E027B8-2FF5-6B37-AB04-D1C192CCA267}"/>
              </a:ext>
            </a:extLst>
          </p:cNvPr>
          <p:cNvSpPr txBox="1">
            <a:spLocks/>
          </p:cNvSpPr>
          <p:nvPr/>
        </p:nvSpPr>
        <p:spPr>
          <a:xfrm>
            <a:off x="1711337" y="1570682"/>
            <a:ext cx="5883642" cy="8108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b="1" u="sng" dirty="0">
                <a:solidFill>
                  <a:schemeClr val="bg2"/>
                </a:solidFill>
              </a:rPr>
              <a:t>Principle:</a:t>
            </a:r>
            <a:r>
              <a:rPr lang="en-GB" sz="900" dirty="0">
                <a:solidFill>
                  <a:schemeClr val="bg2"/>
                </a:solidFill>
              </a:rPr>
              <a:t> For a variable X to be tested, add in the regression, in addition to the other variables, and in addition to X, the interaction term Z = X * LN(X). If the coefficient of Z is significant, the variable X intervenes in a non-linear form (which remains to be identified).</a:t>
            </a:r>
          </a:p>
          <a:p>
            <a:pPr marL="0" indent="0" algn="just"/>
            <a:r>
              <a:rPr lang="en-GB" sz="900" dirty="0"/>
              <a:t>Note: This test detects poorly small deviations from linearity.</a:t>
            </a:r>
          </a:p>
        </p:txBody>
      </p:sp>
      <p:sp>
        <p:nvSpPr>
          <p:cNvPr id="14" name="Google Shape;89;p13">
            <a:extLst>
              <a:ext uri="{FF2B5EF4-FFF2-40B4-BE49-F238E27FC236}">
                <a16:creationId xmlns:a16="http://schemas.microsoft.com/office/drawing/2014/main" id="{58FEB8D1-4D0B-C0F8-8684-549E80886668}"/>
              </a:ext>
            </a:extLst>
          </p:cNvPr>
          <p:cNvSpPr txBox="1">
            <a:spLocks/>
          </p:cNvSpPr>
          <p:nvPr/>
        </p:nvSpPr>
        <p:spPr>
          <a:xfrm>
            <a:off x="5534166" y="3412317"/>
            <a:ext cx="1876567" cy="810852"/>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Significant additional variable: BMI intervenes in a non-linear way in the relationship (This is consistent with the previous analysis).</a:t>
            </a:r>
          </a:p>
        </p:txBody>
      </p:sp>
      <p:sp>
        <p:nvSpPr>
          <p:cNvPr id="18" name="Google Shape;89;p13">
            <a:extLst>
              <a:ext uri="{FF2B5EF4-FFF2-40B4-BE49-F238E27FC236}">
                <a16:creationId xmlns:a16="http://schemas.microsoft.com/office/drawing/2014/main" id="{24238357-8563-0D1F-51F0-CC85E433A7A6}"/>
              </a:ext>
            </a:extLst>
          </p:cNvPr>
          <p:cNvSpPr txBox="1">
            <a:spLocks/>
          </p:cNvSpPr>
          <p:nvPr/>
        </p:nvSpPr>
        <p:spPr>
          <a:xfrm>
            <a:off x="1465677" y="4327529"/>
            <a:ext cx="2082741" cy="47486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BMI regression alone</a:t>
            </a:r>
          </a:p>
        </p:txBody>
      </p:sp>
      <p:sp>
        <p:nvSpPr>
          <p:cNvPr id="19" name="Google Shape;89;p13">
            <a:extLst>
              <a:ext uri="{FF2B5EF4-FFF2-40B4-BE49-F238E27FC236}">
                <a16:creationId xmlns:a16="http://schemas.microsoft.com/office/drawing/2014/main" id="{C051D8D7-3D5C-A98E-3BC3-7B2431D856DF}"/>
              </a:ext>
            </a:extLst>
          </p:cNvPr>
          <p:cNvSpPr txBox="1">
            <a:spLocks/>
          </p:cNvSpPr>
          <p:nvPr/>
        </p:nvSpPr>
        <p:spPr>
          <a:xfrm>
            <a:off x="3548418" y="4327529"/>
            <a:ext cx="2082741" cy="244472"/>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Regression BMI AND Z = BMI x LN(BMI)</a:t>
            </a:r>
          </a:p>
        </p:txBody>
      </p:sp>
    </p:spTree>
    <p:extLst>
      <p:ext uri="{BB962C8B-B14F-4D97-AF65-F5344CB8AC3E}">
        <p14:creationId xmlns:p14="http://schemas.microsoft.com/office/powerpoint/2010/main" val="1253787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t>Multivariate Identification - Partial Residuals (1)</a:t>
            </a:r>
            <a:br>
              <a:rPr lang="en-GB" sz="1800" dirty="0"/>
            </a:br>
            <a:r>
              <a:rPr lang="en-GB" sz="1100" dirty="0"/>
              <a:t>Identify the appropriate form of a variable in the regression</a:t>
            </a:r>
            <a:endParaRPr lang="en-GB" sz="1800" dirty="0"/>
          </a:p>
        </p:txBody>
      </p:sp>
      <p:sp>
        <p:nvSpPr>
          <p:cNvPr id="5" name="Google Shape;89;p13">
            <a:extLst>
              <a:ext uri="{FF2B5EF4-FFF2-40B4-BE49-F238E27FC236}">
                <a16:creationId xmlns:a16="http://schemas.microsoft.com/office/drawing/2014/main" id="{A788699C-9F76-1163-BD57-D2663C1E1A14}"/>
              </a:ext>
            </a:extLst>
          </p:cNvPr>
          <p:cNvSpPr txBox="1">
            <a:spLocks/>
          </p:cNvSpPr>
          <p:nvPr/>
        </p:nvSpPr>
        <p:spPr>
          <a:xfrm>
            <a:off x="1881934" y="948520"/>
            <a:ext cx="3072203" cy="3545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pic>
        <p:nvPicPr>
          <p:cNvPr id="4" name="Picture 3" descr="Graphical user interface&#10;&#10;Description automatically generated">
            <a:extLst>
              <a:ext uri="{FF2B5EF4-FFF2-40B4-BE49-F238E27FC236}">
                <a16:creationId xmlns:a16="http://schemas.microsoft.com/office/drawing/2014/main" id="{988623B4-6189-595A-3610-28A77CB88B71}"/>
              </a:ext>
            </a:extLst>
          </p:cNvPr>
          <p:cNvPicPr>
            <a:picLocks noChangeAspect="1"/>
          </p:cNvPicPr>
          <p:nvPr/>
        </p:nvPicPr>
        <p:blipFill>
          <a:blip r:embed="rId3"/>
          <a:stretch>
            <a:fillRect/>
          </a:stretch>
        </p:blipFill>
        <p:spPr>
          <a:xfrm>
            <a:off x="1623656" y="946695"/>
            <a:ext cx="5782687" cy="4139953"/>
          </a:xfrm>
          <a:prstGeom prst="rect">
            <a:avLst/>
          </a:prstGeom>
        </p:spPr>
      </p:pic>
      <p:sp>
        <p:nvSpPr>
          <p:cNvPr id="6" name="Google Shape;89;p13">
            <a:extLst>
              <a:ext uri="{FF2B5EF4-FFF2-40B4-BE49-F238E27FC236}">
                <a16:creationId xmlns:a16="http://schemas.microsoft.com/office/drawing/2014/main" id="{613C69A5-31C0-8331-CF8F-7DD83835F604}"/>
              </a:ext>
            </a:extLst>
          </p:cNvPr>
          <p:cNvSpPr txBox="1">
            <a:spLocks/>
          </p:cNvSpPr>
          <p:nvPr/>
        </p:nvSpPr>
        <p:spPr>
          <a:xfrm>
            <a:off x="1623656" y="946695"/>
            <a:ext cx="3275463" cy="35634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p>
        </p:txBody>
      </p:sp>
      <p:sp>
        <p:nvSpPr>
          <p:cNvPr id="7" name="Google Shape;89;p13">
            <a:extLst>
              <a:ext uri="{FF2B5EF4-FFF2-40B4-BE49-F238E27FC236}">
                <a16:creationId xmlns:a16="http://schemas.microsoft.com/office/drawing/2014/main" id="{0E3B5965-1CB8-D18E-0D1F-776887A8B28F}"/>
              </a:ext>
            </a:extLst>
          </p:cNvPr>
          <p:cNvSpPr txBox="1">
            <a:spLocks/>
          </p:cNvSpPr>
          <p:nvPr/>
        </p:nvSpPr>
        <p:spPr>
          <a:xfrm>
            <a:off x="1623656" y="1382953"/>
            <a:ext cx="3275463" cy="397900"/>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In simple linear regression: "Scatter plot" to identify the shape of the identify the shape of the relationship between X and Y</a:t>
            </a:r>
          </a:p>
        </p:txBody>
      </p:sp>
      <p:sp>
        <p:nvSpPr>
          <p:cNvPr id="11" name="Google Shape;89;p13">
            <a:extLst>
              <a:ext uri="{FF2B5EF4-FFF2-40B4-BE49-F238E27FC236}">
                <a16:creationId xmlns:a16="http://schemas.microsoft.com/office/drawing/2014/main" id="{B673FACF-CDDC-CFB4-0A1F-9AEE7AC30245}"/>
              </a:ext>
            </a:extLst>
          </p:cNvPr>
          <p:cNvSpPr txBox="1">
            <a:spLocks/>
          </p:cNvSpPr>
          <p:nvPr/>
        </p:nvSpPr>
        <p:spPr>
          <a:xfrm>
            <a:off x="2401579" y="1778412"/>
            <a:ext cx="3194003" cy="405049"/>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t>Here the relationship seems polynomial Add the variable Z=X² (or substitute for X) in the regression</a:t>
            </a:r>
          </a:p>
        </p:txBody>
      </p:sp>
      <p:sp>
        <p:nvSpPr>
          <p:cNvPr id="15" name="Google Shape;89;p13">
            <a:extLst>
              <a:ext uri="{FF2B5EF4-FFF2-40B4-BE49-F238E27FC236}">
                <a16:creationId xmlns:a16="http://schemas.microsoft.com/office/drawing/2014/main" id="{4BC96685-3A80-C8EA-B801-B31EDEE5419C}"/>
              </a:ext>
            </a:extLst>
          </p:cNvPr>
          <p:cNvSpPr txBox="1">
            <a:spLocks/>
          </p:cNvSpPr>
          <p:nvPr/>
        </p:nvSpPr>
        <p:spPr>
          <a:xfrm>
            <a:off x="1739663" y="2624897"/>
            <a:ext cx="1754164" cy="405049"/>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then uses the "Partial Residuals".</a:t>
            </a:r>
          </a:p>
        </p:txBody>
      </p:sp>
      <p:sp>
        <p:nvSpPr>
          <p:cNvPr id="16" name="Google Shape;89;p13">
            <a:extLst>
              <a:ext uri="{FF2B5EF4-FFF2-40B4-BE49-F238E27FC236}">
                <a16:creationId xmlns:a16="http://schemas.microsoft.com/office/drawing/2014/main" id="{DD548798-06F1-F11D-96B1-09EAF70CF5CE}"/>
              </a:ext>
            </a:extLst>
          </p:cNvPr>
          <p:cNvSpPr txBox="1">
            <a:spLocks/>
          </p:cNvSpPr>
          <p:nvPr/>
        </p:nvSpPr>
        <p:spPr>
          <a:xfrm>
            <a:off x="4237203" y="2993387"/>
            <a:ext cx="1617687" cy="4799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t>The cloud must form a line (if linear relationship)</a:t>
            </a:r>
          </a:p>
        </p:txBody>
      </p:sp>
      <p:sp>
        <p:nvSpPr>
          <p:cNvPr id="17" name="Google Shape;89;p13">
            <a:extLst>
              <a:ext uri="{FF2B5EF4-FFF2-40B4-BE49-F238E27FC236}">
                <a16:creationId xmlns:a16="http://schemas.microsoft.com/office/drawing/2014/main" id="{9D3C8FD2-1406-2C2E-2686-2F7D743AEE30}"/>
              </a:ext>
            </a:extLst>
          </p:cNvPr>
          <p:cNvSpPr txBox="1">
            <a:spLocks/>
          </p:cNvSpPr>
          <p:nvPr/>
        </p:nvSpPr>
        <p:spPr>
          <a:xfrm>
            <a:off x="1807901" y="3580240"/>
            <a:ext cx="3275890" cy="89636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tx1"/>
                </a:solidFill>
              </a:rPr>
              <a:t>If the cloud does not form a line :</a:t>
            </a:r>
          </a:p>
          <a:p>
            <a:pPr marL="0" indent="0" algn="just"/>
            <a:r>
              <a:rPr lang="en-GB" sz="900" dirty="0">
                <a:solidFill>
                  <a:schemeClr val="bg2"/>
                </a:solidFill>
              </a:rPr>
              <a:t>Add (or substitute for) the desired transformation in the regression (inspired by the shape of the scatterplot, e.g., X²), recalculate the regression equation regression equation and construct the graph of the partial (augmented) residuals</a:t>
            </a:r>
          </a:p>
        </p:txBody>
      </p:sp>
      <p:sp>
        <p:nvSpPr>
          <p:cNvPr id="20" name="Google Shape;89;p13">
            <a:extLst>
              <a:ext uri="{FF2B5EF4-FFF2-40B4-BE49-F238E27FC236}">
                <a16:creationId xmlns:a16="http://schemas.microsoft.com/office/drawing/2014/main" id="{DE0EF755-4F20-0A95-9DB3-23FA4A23134B}"/>
              </a:ext>
            </a:extLst>
          </p:cNvPr>
          <p:cNvSpPr txBox="1">
            <a:spLocks/>
          </p:cNvSpPr>
          <p:nvPr/>
        </p:nvSpPr>
        <p:spPr>
          <a:xfrm>
            <a:off x="5028772" y="4756245"/>
            <a:ext cx="2377571" cy="368490"/>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If the right transformations have been introduced, the introduced, the cloud should form a line.</a:t>
            </a:r>
          </a:p>
        </p:txBody>
      </p:sp>
      <p:sp>
        <p:nvSpPr>
          <p:cNvPr id="21" name="Google Shape;89;p13">
            <a:extLst>
              <a:ext uri="{FF2B5EF4-FFF2-40B4-BE49-F238E27FC236}">
                <a16:creationId xmlns:a16="http://schemas.microsoft.com/office/drawing/2014/main" id="{57F36324-EEFD-FB2F-6F19-2E598F6E9CBD}"/>
              </a:ext>
            </a:extLst>
          </p:cNvPr>
          <p:cNvSpPr txBox="1">
            <a:spLocks/>
          </p:cNvSpPr>
          <p:nvPr/>
        </p:nvSpPr>
        <p:spPr>
          <a:xfrm>
            <a:off x="2845131" y="4899545"/>
            <a:ext cx="1945234" cy="211541"/>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600" dirty="0">
                <a:solidFill>
                  <a:schemeClr val="bg2"/>
                </a:solidFill>
              </a:rPr>
              <a:t>All coefficients and forms of the variable</a:t>
            </a:r>
          </a:p>
        </p:txBody>
      </p:sp>
      <p:sp>
        <p:nvSpPr>
          <p:cNvPr id="13" name="Google Shape;89;p13">
            <a:extLst>
              <a:ext uri="{FF2B5EF4-FFF2-40B4-BE49-F238E27FC236}">
                <a16:creationId xmlns:a16="http://schemas.microsoft.com/office/drawing/2014/main" id="{C0A03B09-E0FA-D3C2-7D6D-9DF9C77453EB}"/>
              </a:ext>
            </a:extLst>
          </p:cNvPr>
          <p:cNvSpPr txBox="1">
            <a:spLocks/>
          </p:cNvSpPr>
          <p:nvPr/>
        </p:nvSpPr>
        <p:spPr>
          <a:xfrm>
            <a:off x="1746487" y="2338295"/>
            <a:ext cx="3480606" cy="405049"/>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In multiple linear regression: the individual graph (Xj, Y) is no longer valid because it does not take into account the other variables -- We </a:t>
            </a:r>
          </a:p>
        </p:txBody>
      </p:sp>
    </p:spTree>
    <p:extLst>
      <p:ext uri="{BB962C8B-B14F-4D97-AF65-F5344CB8AC3E}">
        <p14:creationId xmlns:p14="http://schemas.microsoft.com/office/powerpoint/2010/main" val="998168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800" dirty="0"/>
              <a:t>Multivariate identification - Partial residuals (2)</a:t>
            </a:r>
            <a:br>
              <a:rPr lang="en-GB" sz="1800" dirty="0"/>
            </a:br>
            <a:r>
              <a:rPr lang="en-GB" sz="1100" dirty="0"/>
              <a:t>The case of logistic regression</a:t>
            </a:r>
            <a:endParaRPr lang="en-GB" sz="1800" dirty="0"/>
          </a:p>
        </p:txBody>
      </p:sp>
      <p:sp>
        <p:nvSpPr>
          <p:cNvPr id="5" name="Google Shape;89;p13">
            <a:extLst>
              <a:ext uri="{FF2B5EF4-FFF2-40B4-BE49-F238E27FC236}">
                <a16:creationId xmlns:a16="http://schemas.microsoft.com/office/drawing/2014/main" id="{A788699C-9F76-1163-BD57-D2663C1E1A14}"/>
              </a:ext>
            </a:extLst>
          </p:cNvPr>
          <p:cNvSpPr txBox="1">
            <a:spLocks/>
          </p:cNvSpPr>
          <p:nvPr/>
        </p:nvSpPr>
        <p:spPr>
          <a:xfrm>
            <a:off x="1881934" y="948520"/>
            <a:ext cx="3072203" cy="3545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6" name="Google Shape;89;p13">
            <a:extLst>
              <a:ext uri="{FF2B5EF4-FFF2-40B4-BE49-F238E27FC236}">
                <a16:creationId xmlns:a16="http://schemas.microsoft.com/office/drawing/2014/main" id="{613C69A5-31C0-8331-CF8F-7DD83835F604}"/>
              </a:ext>
            </a:extLst>
          </p:cNvPr>
          <p:cNvSpPr txBox="1">
            <a:spLocks/>
          </p:cNvSpPr>
          <p:nvPr/>
        </p:nvSpPr>
        <p:spPr>
          <a:xfrm>
            <a:off x="1623656" y="946695"/>
            <a:ext cx="3275463" cy="35634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p>
        </p:txBody>
      </p:sp>
      <p:pic>
        <p:nvPicPr>
          <p:cNvPr id="3" name="Picture 2" descr="Graphical user interface&#10;&#10;Description automatically generated">
            <a:extLst>
              <a:ext uri="{FF2B5EF4-FFF2-40B4-BE49-F238E27FC236}">
                <a16:creationId xmlns:a16="http://schemas.microsoft.com/office/drawing/2014/main" id="{8DD750F7-47F9-B92D-F1C8-EC55625ED7C5}"/>
              </a:ext>
            </a:extLst>
          </p:cNvPr>
          <p:cNvPicPr>
            <a:picLocks noChangeAspect="1"/>
          </p:cNvPicPr>
          <p:nvPr/>
        </p:nvPicPr>
        <p:blipFill>
          <a:blip r:embed="rId3"/>
          <a:stretch>
            <a:fillRect/>
          </a:stretch>
        </p:blipFill>
        <p:spPr>
          <a:xfrm>
            <a:off x="1559070" y="946695"/>
            <a:ext cx="6513582" cy="4142941"/>
          </a:xfrm>
          <a:prstGeom prst="rect">
            <a:avLst/>
          </a:prstGeom>
        </p:spPr>
      </p:pic>
      <p:sp>
        <p:nvSpPr>
          <p:cNvPr id="8" name="Google Shape;89;p13">
            <a:extLst>
              <a:ext uri="{FF2B5EF4-FFF2-40B4-BE49-F238E27FC236}">
                <a16:creationId xmlns:a16="http://schemas.microsoft.com/office/drawing/2014/main" id="{10BAFC8D-D9BB-5135-D75F-76B1454537E7}"/>
              </a:ext>
            </a:extLst>
          </p:cNvPr>
          <p:cNvSpPr txBox="1">
            <a:spLocks/>
          </p:cNvSpPr>
          <p:nvPr/>
        </p:nvSpPr>
        <p:spPr>
          <a:xfrm>
            <a:off x="1678675" y="1189418"/>
            <a:ext cx="1549022" cy="516552"/>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Partial residuals for logistic regression</a:t>
            </a:r>
          </a:p>
        </p:txBody>
      </p:sp>
      <p:sp>
        <p:nvSpPr>
          <p:cNvPr id="9" name="Google Shape;89;p13">
            <a:extLst>
              <a:ext uri="{FF2B5EF4-FFF2-40B4-BE49-F238E27FC236}">
                <a16:creationId xmlns:a16="http://schemas.microsoft.com/office/drawing/2014/main" id="{F024335F-CF6E-6E50-8801-99621C91D998}"/>
              </a:ext>
            </a:extLst>
          </p:cNvPr>
          <p:cNvSpPr txBox="1">
            <a:spLocks/>
          </p:cNvSpPr>
          <p:nvPr/>
        </p:nvSpPr>
        <p:spPr>
          <a:xfrm>
            <a:off x="5339072" y="1061292"/>
            <a:ext cx="2542509" cy="78797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Elaborate the point cloud (xj, rxj): if OK, it forms a line if not, introduce the transformed variable in the transformed variable in the regression and compute the partial residuals</a:t>
            </a:r>
          </a:p>
        </p:txBody>
      </p:sp>
      <p:sp>
        <p:nvSpPr>
          <p:cNvPr id="10" name="Google Shape;89;p13">
            <a:extLst>
              <a:ext uri="{FF2B5EF4-FFF2-40B4-BE49-F238E27FC236}">
                <a16:creationId xmlns:a16="http://schemas.microsoft.com/office/drawing/2014/main" id="{58CBCE89-C2DE-0341-6393-807865511F00}"/>
              </a:ext>
            </a:extLst>
          </p:cNvPr>
          <p:cNvSpPr txBox="1">
            <a:spLocks/>
          </p:cNvSpPr>
          <p:nvPr/>
        </p:nvSpPr>
        <p:spPr>
          <a:xfrm>
            <a:off x="3350526" y="2179763"/>
            <a:ext cx="2163170" cy="39198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000" b="1" dirty="0">
                <a:solidFill>
                  <a:schemeClr val="bg2"/>
                </a:solidFill>
              </a:rPr>
              <a:t>Heart = f( age, rate_max)</a:t>
            </a:r>
          </a:p>
        </p:txBody>
      </p:sp>
      <p:sp>
        <p:nvSpPr>
          <p:cNvPr id="12" name="Google Shape;89;p13">
            <a:extLst>
              <a:ext uri="{FF2B5EF4-FFF2-40B4-BE49-F238E27FC236}">
                <a16:creationId xmlns:a16="http://schemas.microsoft.com/office/drawing/2014/main" id="{A2D5D4E5-4BF7-7004-61C4-85ED919A78B5}"/>
              </a:ext>
            </a:extLst>
          </p:cNvPr>
          <p:cNvSpPr txBox="1">
            <a:spLocks/>
          </p:cNvSpPr>
          <p:nvPr/>
        </p:nvSpPr>
        <p:spPr>
          <a:xfrm>
            <a:off x="1740815" y="4636360"/>
            <a:ext cx="2687884" cy="39198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dirty="0">
                <a:solidFill>
                  <a:schemeClr val="bg2"/>
                </a:solidFill>
              </a:rPr>
              <a:t>OK for "age", except for the atypical point</a:t>
            </a:r>
          </a:p>
        </p:txBody>
      </p:sp>
      <p:sp>
        <p:nvSpPr>
          <p:cNvPr id="14" name="Google Shape;89;p13">
            <a:extLst>
              <a:ext uri="{FF2B5EF4-FFF2-40B4-BE49-F238E27FC236}">
                <a16:creationId xmlns:a16="http://schemas.microsoft.com/office/drawing/2014/main" id="{9E566A82-C731-0AA7-08B3-B90C2ABC0B04}"/>
              </a:ext>
            </a:extLst>
          </p:cNvPr>
          <p:cNvSpPr txBox="1">
            <a:spLocks/>
          </p:cNvSpPr>
          <p:nvPr/>
        </p:nvSpPr>
        <p:spPr>
          <a:xfrm>
            <a:off x="4954137" y="4636359"/>
            <a:ext cx="2927444" cy="39198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dirty="0">
                <a:solidFill>
                  <a:schemeClr val="bg2"/>
                </a:solidFill>
              </a:rPr>
              <a:t>OK for "max rate", except for the atypical point</a:t>
            </a:r>
          </a:p>
        </p:txBody>
      </p:sp>
    </p:spTree>
    <p:extLst>
      <p:ext uri="{BB962C8B-B14F-4D97-AF65-F5344CB8AC3E}">
        <p14:creationId xmlns:p14="http://schemas.microsoft.com/office/powerpoint/2010/main" val="3497133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dirty="0"/>
              <a:t>using weighted MCO's</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893928" y="1838661"/>
            <a:ext cx="6271147" cy="18435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dirty="0">
                <a:solidFill>
                  <a:schemeClr val="bg2"/>
                </a:solidFill>
              </a:rPr>
              <a:t>To estimate the parameters of the logistic regression</a:t>
            </a:r>
            <a:endParaRPr lang="en-GB" sz="1200" dirty="0">
              <a:solidFill>
                <a:schemeClr val="bg2"/>
              </a:solidFill>
            </a:endParaRPr>
          </a:p>
        </p:txBody>
      </p:sp>
      <p:pic>
        <p:nvPicPr>
          <p:cNvPr id="5" name="Picture 4" descr="Icon&#10;&#10;Description automatically generated">
            <a:extLst>
              <a:ext uri="{FF2B5EF4-FFF2-40B4-BE49-F238E27FC236}">
                <a16:creationId xmlns:a16="http://schemas.microsoft.com/office/drawing/2014/main" id="{8BC95963-F6CA-DF31-723C-770FABA82579}"/>
              </a:ext>
            </a:extLst>
          </p:cNvPr>
          <p:cNvPicPr>
            <a:picLocks noChangeAspect="1"/>
          </p:cNvPicPr>
          <p:nvPr/>
        </p:nvPicPr>
        <p:blipFill>
          <a:blip r:embed="rId4"/>
          <a:stretch>
            <a:fillRect/>
          </a:stretch>
        </p:blipFill>
        <p:spPr>
          <a:xfrm>
            <a:off x="3286125" y="2469392"/>
            <a:ext cx="2571750" cy="2571750"/>
          </a:xfrm>
          <a:prstGeom prst="rect">
            <a:avLst/>
          </a:prstGeom>
        </p:spPr>
      </p:pic>
    </p:spTree>
    <p:extLst>
      <p:ext uri="{BB962C8B-B14F-4D97-AF65-F5344CB8AC3E}">
        <p14:creationId xmlns:p14="http://schemas.microsoft.com/office/powerpoint/2010/main" val="16652793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800" dirty="0"/>
              <a:t>Weighted regression (1)</a:t>
            </a:r>
            <a:br>
              <a:rPr lang="it-IT" sz="1800" dirty="0"/>
            </a:br>
            <a:r>
              <a:rPr lang="en-GB" sz="1100" dirty="0"/>
              <a:t>The generalized least squares method</a:t>
            </a:r>
            <a:endParaRPr lang="en-GB" sz="1800" dirty="0"/>
          </a:p>
        </p:txBody>
      </p:sp>
      <p:sp>
        <p:nvSpPr>
          <p:cNvPr id="5" name="Google Shape;89;p13">
            <a:extLst>
              <a:ext uri="{FF2B5EF4-FFF2-40B4-BE49-F238E27FC236}">
                <a16:creationId xmlns:a16="http://schemas.microsoft.com/office/drawing/2014/main" id="{A788699C-9F76-1163-BD57-D2663C1E1A14}"/>
              </a:ext>
            </a:extLst>
          </p:cNvPr>
          <p:cNvSpPr txBox="1">
            <a:spLocks/>
          </p:cNvSpPr>
          <p:nvPr/>
        </p:nvSpPr>
        <p:spPr>
          <a:xfrm>
            <a:off x="1881934" y="948520"/>
            <a:ext cx="3072203" cy="3545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6" name="Google Shape;89;p13">
            <a:extLst>
              <a:ext uri="{FF2B5EF4-FFF2-40B4-BE49-F238E27FC236}">
                <a16:creationId xmlns:a16="http://schemas.microsoft.com/office/drawing/2014/main" id="{613C69A5-31C0-8331-CF8F-7DD83835F604}"/>
              </a:ext>
            </a:extLst>
          </p:cNvPr>
          <p:cNvSpPr txBox="1">
            <a:spLocks/>
          </p:cNvSpPr>
          <p:nvPr/>
        </p:nvSpPr>
        <p:spPr>
          <a:xfrm>
            <a:off x="1623656" y="946695"/>
            <a:ext cx="3275463" cy="35634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p>
        </p:txBody>
      </p:sp>
      <p:pic>
        <p:nvPicPr>
          <p:cNvPr id="4" name="Picture 3" descr="A screenshot of a video game&#10;&#10;Description automatically generated">
            <a:extLst>
              <a:ext uri="{FF2B5EF4-FFF2-40B4-BE49-F238E27FC236}">
                <a16:creationId xmlns:a16="http://schemas.microsoft.com/office/drawing/2014/main" id="{494FB59C-37C8-4C15-D235-CE9BDB04BB86}"/>
              </a:ext>
            </a:extLst>
          </p:cNvPr>
          <p:cNvPicPr>
            <a:picLocks noChangeAspect="1"/>
          </p:cNvPicPr>
          <p:nvPr/>
        </p:nvPicPr>
        <p:blipFill>
          <a:blip r:embed="rId3"/>
          <a:stretch>
            <a:fillRect/>
          </a:stretch>
        </p:blipFill>
        <p:spPr>
          <a:xfrm>
            <a:off x="1818681" y="964422"/>
            <a:ext cx="5776298" cy="4099937"/>
          </a:xfrm>
          <a:prstGeom prst="rect">
            <a:avLst/>
          </a:prstGeom>
        </p:spPr>
      </p:pic>
      <p:sp>
        <p:nvSpPr>
          <p:cNvPr id="8" name="Google Shape;89;p13">
            <a:extLst>
              <a:ext uri="{FF2B5EF4-FFF2-40B4-BE49-F238E27FC236}">
                <a16:creationId xmlns:a16="http://schemas.microsoft.com/office/drawing/2014/main" id="{0254043E-4FB9-B737-E068-A4F3DD061D28}"/>
              </a:ext>
            </a:extLst>
          </p:cNvPr>
          <p:cNvSpPr txBox="1">
            <a:spLocks/>
          </p:cNvSpPr>
          <p:nvPr/>
        </p:nvSpPr>
        <p:spPr>
          <a:xfrm>
            <a:off x="1780303" y="955342"/>
            <a:ext cx="2566509" cy="34769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9" name="Google Shape;89;p13">
            <a:extLst>
              <a:ext uri="{FF2B5EF4-FFF2-40B4-BE49-F238E27FC236}">
                <a16:creationId xmlns:a16="http://schemas.microsoft.com/office/drawing/2014/main" id="{D81EFB1C-AD8E-6BF3-076A-6AF8F74ED603}"/>
              </a:ext>
            </a:extLst>
          </p:cNvPr>
          <p:cNvSpPr txBox="1">
            <a:spLocks/>
          </p:cNvSpPr>
          <p:nvPr/>
        </p:nvSpPr>
        <p:spPr>
          <a:xfrm>
            <a:off x="5854464" y="935590"/>
            <a:ext cx="2060210" cy="1425473"/>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Mean of Y </a:t>
            </a:r>
            <a:r>
              <a:rPr lang="en-GB" sz="800" dirty="0">
                <a:solidFill>
                  <a:schemeClr val="bg2"/>
                </a:solidFill>
                <a:sym typeface="Wingdings" panose="05000000000000000000" pitchFamily="2" charset="2"/>
              </a:rPr>
              <a:t></a:t>
            </a:r>
            <a:r>
              <a:rPr lang="en-GB" sz="800" dirty="0">
                <a:solidFill>
                  <a:schemeClr val="bg2"/>
                </a:solidFill>
              </a:rPr>
              <a:t> Probability of Y</a:t>
            </a:r>
          </a:p>
          <a:p>
            <a:pPr marL="0" indent="0" algn="just"/>
            <a:endParaRPr lang="en-GB" sz="800" dirty="0">
              <a:solidFill>
                <a:schemeClr val="bg2"/>
              </a:solidFill>
            </a:endParaRPr>
          </a:p>
          <a:p>
            <a:pPr marL="0" indent="0" algn="just"/>
            <a:r>
              <a:rPr lang="en-GB" sz="800" dirty="0">
                <a:solidFill>
                  <a:schemeClr val="bg2"/>
                </a:solidFill>
              </a:rPr>
              <a:t>By hypothesis</a:t>
            </a:r>
          </a:p>
          <a:p>
            <a:pPr marL="0" indent="0" algn="just"/>
            <a:endParaRPr lang="en-GB" sz="800" dirty="0">
              <a:solidFill>
                <a:schemeClr val="bg2"/>
              </a:solidFill>
            </a:endParaRPr>
          </a:p>
          <a:p>
            <a:pPr marL="0" indent="0" algn="just"/>
            <a:r>
              <a:rPr lang="en-GB" sz="800" dirty="0">
                <a:solidFill>
                  <a:schemeClr val="bg2"/>
                </a:solidFill>
              </a:rPr>
              <a:t>X is non random (independent of ε)</a:t>
            </a:r>
          </a:p>
          <a:p>
            <a:pPr marL="0" indent="0" algn="just"/>
            <a:endParaRPr lang="en-GB" sz="800" dirty="0">
              <a:solidFill>
                <a:schemeClr val="bg2"/>
              </a:solidFill>
            </a:endParaRPr>
          </a:p>
          <a:p>
            <a:pPr marL="0" indent="0" algn="just"/>
            <a:endParaRPr lang="en-GB" sz="800" dirty="0">
              <a:solidFill>
                <a:schemeClr val="bg2"/>
              </a:solidFill>
            </a:endParaRPr>
          </a:p>
          <a:p>
            <a:pPr marL="0" indent="0" algn="just"/>
            <a:r>
              <a:rPr lang="en-GB" sz="800" dirty="0">
                <a:solidFill>
                  <a:schemeClr val="bg2"/>
                </a:solidFill>
              </a:rPr>
              <a:t>Y² = Y since {0;1}</a:t>
            </a:r>
          </a:p>
          <a:p>
            <a:pPr marL="0" indent="0" algn="just"/>
            <a:endParaRPr lang="en-GB" sz="800" dirty="0">
              <a:solidFill>
                <a:schemeClr val="bg2"/>
              </a:solidFill>
            </a:endParaRPr>
          </a:p>
          <a:p>
            <a:pPr marL="0" indent="0" algn="just"/>
            <a:r>
              <a:rPr lang="en-GB" sz="800" dirty="0">
                <a:solidFill>
                  <a:schemeClr val="accent3"/>
                </a:solidFill>
              </a:rPr>
              <a:t>Heteroskedasticity</a:t>
            </a:r>
          </a:p>
        </p:txBody>
      </p:sp>
      <p:sp>
        <p:nvSpPr>
          <p:cNvPr id="11" name="Google Shape;89;p13">
            <a:extLst>
              <a:ext uri="{FF2B5EF4-FFF2-40B4-BE49-F238E27FC236}">
                <a16:creationId xmlns:a16="http://schemas.microsoft.com/office/drawing/2014/main" id="{2EBB324A-55A4-4F31-5A4A-4173B77A55F2}"/>
              </a:ext>
            </a:extLst>
          </p:cNvPr>
          <p:cNvSpPr txBox="1">
            <a:spLocks/>
          </p:cNvSpPr>
          <p:nvPr/>
        </p:nvSpPr>
        <p:spPr>
          <a:xfrm>
            <a:off x="2046738" y="1271646"/>
            <a:ext cx="2060210" cy="53176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Let us take Y {0;1} and define the regression equation with the OLS assumptions</a:t>
            </a:r>
          </a:p>
        </p:txBody>
      </p:sp>
      <p:sp>
        <p:nvSpPr>
          <p:cNvPr id="12" name="Google Shape;89;p13">
            <a:extLst>
              <a:ext uri="{FF2B5EF4-FFF2-40B4-BE49-F238E27FC236}">
                <a16:creationId xmlns:a16="http://schemas.microsoft.com/office/drawing/2014/main" id="{B6FDEBF0-3CC2-78C0-DFD7-B9678F880288}"/>
              </a:ext>
            </a:extLst>
          </p:cNvPr>
          <p:cNvSpPr txBox="1">
            <a:spLocks/>
          </p:cNvSpPr>
          <p:nvPr/>
        </p:nvSpPr>
        <p:spPr>
          <a:xfrm>
            <a:off x="1824264" y="3562784"/>
            <a:ext cx="2060210" cy="410621"/>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V (VCV of the residues) is a matrix of size (n x n) whose diagonal is formed by the π (1 - π)</a:t>
            </a:r>
          </a:p>
        </p:txBody>
      </p:sp>
      <p:sp>
        <p:nvSpPr>
          <p:cNvPr id="13" name="Google Shape;89;p13">
            <a:extLst>
              <a:ext uri="{FF2B5EF4-FFF2-40B4-BE49-F238E27FC236}">
                <a16:creationId xmlns:a16="http://schemas.microsoft.com/office/drawing/2014/main" id="{28C78242-FD5E-8DD2-49FE-CA9552125012}"/>
              </a:ext>
            </a:extLst>
          </p:cNvPr>
          <p:cNvSpPr txBox="1">
            <a:spLocks/>
          </p:cNvSpPr>
          <p:nvPr/>
        </p:nvSpPr>
        <p:spPr>
          <a:xfrm>
            <a:off x="5386329" y="2985833"/>
            <a:ext cx="2060210" cy="410621"/>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Weight each individual by η (different for each individual)</a:t>
            </a:r>
          </a:p>
        </p:txBody>
      </p:sp>
      <p:sp>
        <p:nvSpPr>
          <p:cNvPr id="14" name="Google Shape;89;p13">
            <a:extLst>
              <a:ext uri="{FF2B5EF4-FFF2-40B4-BE49-F238E27FC236}">
                <a16:creationId xmlns:a16="http://schemas.microsoft.com/office/drawing/2014/main" id="{CED33944-B924-5B8F-38A1-C836BACE4118}"/>
              </a:ext>
            </a:extLst>
          </p:cNvPr>
          <p:cNvSpPr txBox="1">
            <a:spLocks/>
          </p:cNvSpPr>
          <p:nvPr/>
        </p:nvSpPr>
        <p:spPr>
          <a:xfrm>
            <a:off x="1880543" y="2586251"/>
            <a:ext cx="5618902" cy="272956"/>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dirty="0">
                <a:solidFill>
                  <a:schemeClr val="bg2"/>
                </a:solidFill>
              </a:rPr>
              <a:t>Z is the predicted LOGIT, corrected for prediction errors for each observation (MMV)</a:t>
            </a:r>
          </a:p>
        </p:txBody>
      </p:sp>
      <p:sp>
        <p:nvSpPr>
          <p:cNvPr id="15" name="Google Shape;89;p13">
            <a:extLst>
              <a:ext uri="{FF2B5EF4-FFF2-40B4-BE49-F238E27FC236}">
                <a16:creationId xmlns:a16="http://schemas.microsoft.com/office/drawing/2014/main" id="{8593E0ED-A31E-A2F7-5FBE-740B404467A1}"/>
              </a:ext>
            </a:extLst>
          </p:cNvPr>
          <p:cNvSpPr txBox="1">
            <a:spLocks/>
          </p:cNvSpPr>
          <p:nvPr/>
        </p:nvSpPr>
        <p:spPr>
          <a:xfrm>
            <a:off x="1899325" y="4183757"/>
            <a:ext cx="5675181" cy="872739"/>
          </a:xfrm>
          <a:prstGeom prst="rect">
            <a:avLst/>
          </a:prstGeom>
          <a:solidFill>
            <a:schemeClr val="tx2"/>
          </a:solidFill>
          <a:ln>
            <a:solidFill>
              <a:schemeClr val="bg2"/>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tx1"/>
                </a:solidFill>
              </a:rPr>
              <a:t>Conclusion : We know then that</a:t>
            </a:r>
          </a:p>
          <a:p>
            <a:pPr marL="0" indent="0" algn="just"/>
            <a:endParaRPr lang="en-GB" sz="900" dirty="0">
              <a:solidFill>
                <a:schemeClr val="bg2"/>
              </a:solidFill>
            </a:endParaRPr>
          </a:p>
          <a:p>
            <a:pPr marL="0" indent="0" algn="just"/>
            <a:r>
              <a:rPr lang="en-GB" sz="900" dirty="0">
                <a:solidFill>
                  <a:srgbClr val="9D9A12"/>
                </a:solidFill>
              </a:rPr>
              <a:t>What is the interest (since we need the results of the MMV)</a:t>
            </a:r>
          </a:p>
          <a:p>
            <a:pPr marL="0" indent="0" algn="just"/>
            <a:r>
              <a:rPr lang="en-GB" sz="900" dirty="0">
                <a:solidFill>
                  <a:schemeClr val="bg2"/>
                </a:solidFill>
                <a:sym typeface="Wingdings" panose="05000000000000000000" pitchFamily="2" charset="2"/>
              </a:rPr>
              <a:t></a:t>
            </a:r>
            <a:r>
              <a:rPr lang="en-GB" sz="900" dirty="0">
                <a:solidFill>
                  <a:schemeClr val="bg2"/>
                </a:solidFill>
              </a:rPr>
              <a:t> Faster/stable iterative methods are based on this result (IRLS: iteratively re-weighted least square)</a:t>
            </a:r>
          </a:p>
          <a:p>
            <a:pPr marL="0" indent="0" algn="just"/>
            <a:r>
              <a:rPr lang="en-GB" sz="900" dirty="0">
                <a:solidFill>
                  <a:schemeClr val="bg2"/>
                </a:solidFill>
                <a:sym typeface="Wingdings" panose="05000000000000000000" pitchFamily="2" charset="2"/>
              </a:rPr>
              <a:t> </a:t>
            </a:r>
            <a:r>
              <a:rPr lang="en-GB" sz="900" dirty="0">
                <a:solidFill>
                  <a:schemeClr val="bg2"/>
                </a:solidFill>
              </a:rPr>
              <a:t>Use regression programs (less resource intensive) for variable selection</a:t>
            </a:r>
          </a:p>
        </p:txBody>
      </p:sp>
      <p:sp>
        <p:nvSpPr>
          <p:cNvPr id="16" name="Google Shape;89;p13">
            <a:extLst>
              <a:ext uri="{FF2B5EF4-FFF2-40B4-BE49-F238E27FC236}">
                <a16:creationId xmlns:a16="http://schemas.microsoft.com/office/drawing/2014/main" id="{13E0A7CC-1D93-1318-F237-EBC83F7A85F2}"/>
              </a:ext>
            </a:extLst>
          </p:cNvPr>
          <p:cNvSpPr txBox="1">
            <a:spLocks/>
          </p:cNvSpPr>
          <p:nvPr/>
        </p:nvSpPr>
        <p:spPr>
          <a:xfrm>
            <a:off x="3934530" y="3359579"/>
            <a:ext cx="1019607" cy="268887"/>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dirty="0">
                <a:solidFill>
                  <a:schemeClr val="bg2"/>
                </a:solidFill>
              </a:rPr>
              <a:t>In other words</a:t>
            </a:r>
          </a:p>
        </p:txBody>
      </p:sp>
      <p:sp>
        <p:nvSpPr>
          <p:cNvPr id="17" name="Google Shape;89;p13">
            <a:extLst>
              <a:ext uri="{FF2B5EF4-FFF2-40B4-BE49-F238E27FC236}">
                <a16:creationId xmlns:a16="http://schemas.microsoft.com/office/drawing/2014/main" id="{A7283CFC-2440-B601-317B-DCC5D58BE1BD}"/>
              </a:ext>
            </a:extLst>
          </p:cNvPr>
          <p:cNvSpPr txBox="1">
            <a:spLocks/>
          </p:cNvSpPr>
          <p:nvPr/>
        </p:nvSpPr>
        <p:spPr>
          <a:xfrm>
            <a:off x="1899325" y="2267734"/>
            <a:ext cx="5618902" cy="298045"/>
          </a:xfrm>
          <a:prstGeom prst="rect">
            <a:avLst/>
          </a:prstGeom>
          <a:solidFill>
            <a:schemeClr val="tx2"/>
          </a:solidFill>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900" b="1" dirty="0">
                <a:solidFill>
                  <a:schemeClr val="tx1"/>
                </a:solidFill>
              </a:rPr>
              <a:t>Using the generalized least squares estimator</a:t>
            </a:r>
          </a:p>
        </p:txBody>
      </p:sp>
      <p:pic>
        <p:nvPicPr>
          <p:cNvPr id="19" name="Picture 18">
            <a:extLst>
              <a:ext uri="{FF2B5EF4-FFF2-40B4-BE49-F238E27FC236}">
                <a16:creationId xmlns:a16="http://schemas.microsoft.com/office/drawing/2014/main" id="{058FCF9D-5BAE-5190-EF97-3FC7E611ABC4}"/>
              </a:ext>
            </a:extLst>
          </p:cNvPr>
          <p:cNvPicPr>
            <a:picLocks noChangeAspect="1"/>
          </p:cNvPicPr>
          <p:nvPr/>
        </p:nvPicPr>
        <p:blipFill>
          <a:blip r:embed="rId4"/>
          <a:stretch>
            <a:fillRect/>
          </a:stretch>
        </p:blipFill>
        <p:spPr>
          <a:xfrm>
            <a:off x="3653332" y="4229164"/>
            <a:ext cx="693480" cy="205758"/>
          </a:xfrm>
          <a:prstGeom prst="rect">
            <a:avLst/>
          </a:prstGeom>
        </p:spPr>
      </p:pic>
    </p:spTree>
    <p:extLst>
      <p:ext uri="{BB962C8B-B14F-4D97-AF65-F5344CB8AC3E}">
        <p14:creationId xmlns:p14="http://schemas.microsoft.com/office/powerpoint/2010/main" val="308121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115403" y="391660"/>
            <a:ext cx="4913194" cy="567281"/>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Example data for this medium</a:t>
            </a:r>
            <a:br>
              <a:rPr lang="en-GB" sz="2400" dirty="0"/>
            </a:br>
            <a:r>
              <a:rPr lang="en-GB" sz="1300" dirty="0"/>
              <a:t>Detection of heart disease</a:t>
            </a:r>
            <a:endParaRPr lang="en-GB" sz="2000" dirty="0"/>
          </a:p>
        </p:txBody>
      </p:sp>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pic>
        <p:nvPicPr>
          <p:cNvPr id="6" name="Picture 5" descr="A screenshot of a computer&#10;&#10;Description automatically generated with medium confidence">
            <a:extLst>
              <a:ext uri="{FF2B5EF4-FFF2-40B4-BE49-F238E27FC236}">
                <a16:creationId xmlns:a16="http://schemas.microsoft.com/office/drawing/2014/main" id="{61369434-53E4-907E-737A-ECC60B1C12F4}"/>
              </a:ext>
            </a:extLst>
          </p:cNvPr>
          <p:cNvPicPr>
            <a:picLocks noChangeAspect="1"/>
          </p:cNvPicPr>
          <p:nvPr/>
        </p:nvPicPr>
        <p:blipFill>
          <a:blip r:embed="rId3"/>
          <a:stretch>
            <a:fillRect/>
          </a:stretch>
        </p:blipFill>
        <p:spPr>
          <a:xfrm>
            <a:off x="1958352" y="1107053"/>
            <a:ext cx="5227295" cy="3947735"/>
          </a:xfrm>
          <a:prstGeom prst="rect">
            <a:avLst/>
          </a:prstGeom>
        </p:spPr>
      </p:pic>
      <p:sp>
        <p:nvSpPr>
          <p:cNvPr id="7" name="Google Shape;89;p13">
            <a:extLst>
              <a:ext uri="{FF2B5EF4-FFF2-40B4-BE49-F238E27FC236}">
                <a16:creationId xmlns:a16="http://schemas.microsoft.com/office/drawing/2014/main" id="{3992B040-056D-113C-71C5-6DFF0B657B55}"/>
              </a:ext>
            </a:extLst>
          </p:cNvPr>
          <p:cNvSpPr txBox="1">
            <a:spLocks/>
          </p:cNvSpPr>
          <p:nvPr/>
        </p:nvSpPr>
        <p:spPr>
          <a:xfrm>
            <a:off x="2197290" y="4242786"/>
            <a:ext cx="1951629" cy="83250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X1 : patient's age (quantitative)</a:t>
            </a:r>
          </a:p>
          <a:p>
            <a:pPr marL="0" indent="0"/>
            <a:r>
              <a:rPr lang="en-GB" sz="1000" dirty="0">
                <a:solidFill>
                  <a:schemeClr val="bg2"/>
                </a:solidFill>
              </a:rPr>
              <a:t>X2 : max rate (quantitative)</a:t>
            </a:r>
          </a:p>
          <a:p>
            <a:pPr marL="0" indent="0"/>
            <a:r>
              <a:rPr lang="en-GB" sz="1000" dirty="0">
                <a:solidFill>
                  <a:schemeClr val="bg2"/>
                </a:solidFill>
              </a:rPr>
              <a:t>X3 : angina (binary)</a:t>
            </a:r>
            <a:endParaRPr lang="en-GB" sz="1000" b="1" dirty="0">
              <a:solidFill>
                <a:schemeClr val="bg2"/>
              </a:solidFill>
            </a:endParaRPr>
          </a:p>
        </p:txBody>
      </p:sp>
      <p:sp>
        <p:nvSpPr>
          <p:cNvPr id="8" name="Google Shape;89;p13">
            <a:extLst>
              <a:ext uri="{FF2B5EF4-FFF2-40B4-BE49-F238E27FC236}">
                <a16:creationId xmlns:a16="http://schemas.microsoft.com/office/drawing/2014/main" id="{EE0BD793-980D-9147-2985-EB5DA609A076}"/>
              </a:ext>
            </a:extLst>
          </p:cNvPr>
          <p:cNvSpPr txBox="1">
            <a:spLocks/>
          </p:cNvSpPr>
          <p:nvPr/>
        </p:nvSpPr>
        <p:spPr>
          <a:xfrm>
            <a:off x="5377218" y="3990303"/>
            <a:ext cx="2456597" cy="83250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Y : (+ = presence, - = absence)</a:t>
            </a:r>
            <a:endParaRPr lang="en-GB" sz="1000" b="1" dirty="0">
              <a:solidFill>
                <a:schemeClr val="bg2"/>
              </a:solidFill>
            </a:endParaRPr>
          </a:p>
        </p:txBody>
      </p:sp>
    </p:spTree>
    <p:extLst>
      <p:ext uri="{BB962C8B-B14F-4D97-AF65-F5344CB8AC3E}">
        <p14:creationId xmlns:p14="http://schemas.microsoft.com/office/powerpoint/2010/main" val="3088053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A788699C-9F76-1163-BD57-D2663C1E1A14}"/>
              </a:ext>
            </a:extLst>
          </p:cNvPr>
          <p:cNvSpPr txBox="1">
            <a:spLocks/>
          </p:cNvSpPr>
          <p:nvPr/>
        </p:nvSpPr>
        <p:spPr>
          <a:xfrm>
            <a:off x="1881934" y="948520"/>
            <a:ext cx="3072203" cy="3545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11" name="Google Shape;89;p13">
            <a:extLst>
              <a:ext uri="{FF2B5EF4-FFF2-40B4-BE49-F238E27FC236}">
                <a16:creationId xmlns:a16="http://schemas.microsoft.com/office/drawing/2014/main" id="{2EBB324A-55A4-4F31-5A4A-4173B77A55F2}"/>
              </a:ext>
            </a:extLst>
          </p:cNvPr>
          <p:cNvSpPr txBox="1">
            <a:spLocks/>
          </p:cNvSpPr>
          <p:nvPr/>
        </p:nvSpPr>
        <p:spPr>
          <a:xfrm>
            <a:off x="1836313" y="795410"/>
            <a:ext cx="2196600" cy="357826"/>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Let us take Y {0;1} and define the regression equation with the OLS assumptions</a:t>
            </a:r>
          </a:p>
        </p:txBody>
      </p:sp>
      <p:pic>
        <p:nvPicPr>
          <p:cNvPr id="3" name="Picture 2" descr="Graphical user interface&#10;&#10;Description automatically generated">
            <a:extLst>
              <a:ext uri="{FF2B5EF4-FFF2-40B4-BE49-F238E27FC236}">
                <a16:creationId xmlns:a16="http://schemas.microsoft.com/office/drawing/2014/main" id="{257FA2AD-E7B7-0F80-1A61-A2EF80D6695B}"/>
              </a:ext>
            </a:extLst>
          </p:cNvPr>
          <p:cNvPicPr>
            <a:picLocks noChangeAspect="1"/>
          </p:cNvPicPr>
          <p:nvPr/>
        </p:nvPicPr>
        <p:blipFill>
          <a:blip r:embed="rId3"/>
          <a:stretch>
            <a:fillRect/>
          </a:stretch>
        </p:blipFill>
        <p:spPr>
          <a:xfrm>
            <a:off x="1881934" y="853886"/>
            <a:ext cx="5844261" cy="4208666"/>
          </a:xfrm>
          <a:prstGeom prst="rect">
            <a:avLst/>
          </a:prstGeom>
        </p:spPr>
      </p:pic>
      <p:sp>
        <p:nvSpPr>
          <p:cNvPr id="6" name="Google Shape;89;p13">
            <a:extLst>
              <a:ext uri="{FF2B5EF4-FFF2-40B4-BE49-F238E27FC236}">
                <a16:creationId xmlns:a16="http://schemas.microsoft.com/office/drawing/2014/main" id="{613C69A5-31C0-8331-CF8F-7DD83835F604}"/>
              </a:ext>
            </a:extLst>
          </p:cNvPr>
          <p:cNvSpPr txBox="1">
            <a:spLocks/>
          </p:cNvSpPr>
          <p:nvPr/>
        </p:nvSpPr>
        <p:spPr>
          <a:xfrm>
            <a:off x="1623656" y="869359"/>
            <a:ext cx="3275463" cy="31799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800" dirty="0"/>
              <a:t>Weighted regression (2)</a:t>
            </a:r>
            <a:br>
              <a:rPr lang="it-IT" sz="1800" dirty="0"/>
            </a:br>
            <a:r>
              <a:rPr lang="en-GB" sz="1100" dirty="0"/>
              <a:t>Calculations</a:t>
            </a:r>
            <a:br>
              <a:rPr lang="en-GB" sz="1100" dirty="0"/>
            </a:br>
            <a:endParaRPr lang="en-GB" sz="1800" dirty="0"/>
          </a:p>
        </p:txBody>
      </p:sp>
      <p:sp>
        <p:nvSpPr>
          <p:cNvPr id="7" name="Google Shape;89;p13">
            <a:extLst>
              <a:ext uri="{FF2B5EF4-FFF2-40B4-BE49-F238E27FC236}">
                <a16:creationId xmlns:a16="http://schemas.microsoft.com/office/drawing/2014/main" id="{A0B7BE74-5691-0FFB-2203-6B17BBE5EAAD}"/>
              </a:ext>
            </a:extLst>
          </p:cNvPr>
          <p:cNvSpPr txBox="1">
            <a:spLocks/>
          </p:cNvSpPr>
          <p:nvPr/>
        </p:nvSpPr>
        <p:spPr>
          <a:xfrm>
            <a:off x="5882185" y="702860"/>
            <a:ext cx="1781033" cy="288918"/>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t>Reminder Results Logistic regression</a:t>
            </a:r>
          </a:p>
        </p:txBody>
      </p:sp>
      <p:sp>
        <p:nvSpPr>
          <p:cNvPr id="10" name="Google Shape;89;p13">
            <a:extLst>
              <a:ext uri="{FF2B5EF4-FFF2-40B4-BE49-F238E27FC236}">
                <a16:creationId xmlns:a16="http://schemas.microsoft.com/office/drawing/2014/main" id="{66C9C72C-40E1-0FC0-8B11-2B301AD0F481}"/>
              </a:ext>
            </a:extLst>
          </p:cNvPr>
          <p:cNvSpPr txBox="1">
            <a:spLocks/>
          </p:cNvSpPr>
          <p:nvPr/>
        </p:nvSpPr>
        <p:spPr>
          <a:xfrm>
            <a:off x="1623656" y="1261304"/>
            <a:ext cx="1256023" cy="355982"/>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t>Obtained by logistics regression</a:t>
            </a:r>
          </a:p>
        </p:txBody>
      </p:sp>
      <p:sp>
        <p:nvSpPr>
          <p:cNvPr id="18" name="Google Shape;89;p13">
            <a:extLst>
              <a:ext uri="{FF2B5EF4-FFF2-40B4-BE49-F238E27FC236}">
                <a16:creationId xmlns:a16="http://schemas.microsoft.com/office/drawing/2014/main" id="{0CA5FB69-9667-CAF3-DA49-FB7788032ACE}"/>
              </a:ext>
            </a:extLst>
          </p:cNvPr>
          <p:cNvSpPr txBox="1">
            <a:spLocks/>
          </p:cNvSpPr>
          <p:nvPr/>
        </p:nvSpPr>
        <p:spPr>
          <a:xfrm>
            <a:off x="1914443" y="3499211"/>
            <a:ext cx="1456554" cy="288918"/>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t>DROITEREG Function (EXCEL)</a:t>
            </a:r>
          </a:p>
        </p:txBody>
      </p:sp>
      <p:sp>
        <p:nvSpPr>
          <p:cNvPr id="20" name="Google Shape;89;p13">
            <a:extLst>
              <a:ext uri="{FF2B5EF4-FFF2-40B4-BE49-F238E27FC236}">
                <a16:creationId xmlns:a16="http://schemas.microsoft.com/office/drawing/2014/main" id="{EDB762F7-6A30-46A7-33DF-B57CBBB31C7D}"/>
              </a:ext>
            </a:extLst>
          </p:cNvPr>
          <p:cNvSpPr txBox="1">
            <a:spLocks/>
          </p:cNvSpPr>
          <p:nvPr/>
        </p:nvSpPr>
        <p:spPr>
          <a:xfrm>
            <a:off x="1836313" y="4455994"/>
            <a:ext cx="2565090" cy="266131"/>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700" dirty="0"/>
              <a:t>Standard deviations of poorly estimated coefficients. How to correct ?</a:t>
            </a:r>
          </a:p>
        </p:txBody>
      </p:sp>
      <p:sp>
        <p:nvSpPr>
          <p:cNvPr id="21" name="Google Shape;89;p13">
            <a:extLst>
              <a:ext uri="{FF2B5EF4-FFF2-40B4-BE49-F238E27FC236}">
                <a16:creationId xmlns:a16="http://schemas.microsoft.com/office/drawing/2014/main" id="{B77EA60E-7993-958D-403A-C8DE27048740}"/>
              </a:ext>
            </a:extLst>
          </p:cNvPr>
          <p:cNvSpPr txBox="1">
            <a:spLocks/>
          </p:cNvSpPr>
          <p:nvPr/>
        </p:nvSpPr>
        <p:spPr>
          <a:xfrm>
            <a:off x="5332477" y="3683619"/>
            <a:ext cx="2808413" cy="500696"/>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t>We define s² the estimated variance of the residuals</a:t>
            </a:r>
          </a:p>
          <a:p>
            <a:pPr marL="0" indent="0" algn="just"/>
            <a:r>
              <a:rPr lang="en-GB" sz="800" dirty="0"/>
              <a:t>Cf. analogy with OLS SCR/ddl, but weighted here</a:t>
            </a:r>
          </a:p>
        </p:txBody>
      </p:sp>
      <p:sp>
        <p:nvSpPr>
          <p:cNvPr id="23" name="Google Shape;89;p13">
            <a:extLst>
              <a:ext uri="{FF2B5EF4-FFF2-40B4-BE49-F238E27FC236}">
                <a16:creationId xmlns:a16="http://schemas.microsoft.com/office/drawing/2014/main" id="{45437EC4-D601-FA34-3E64-16D55425155F}"/>
              </a:ext>
            </a:extLst>
          </p:cNvPr>
          <p:cNvSpPr txBox="1">
            <a:spLocks/>
          </p:cNvSpPr>
          <p:nvPr/>
        </p:nvSpPr>
        <p:spPr>
          <a:xfrm>
            <a:off x="6151343" y="4490113"/>
            <a:ext cx="1818949" cy="491320"/>
          </a:xfrm>
          <a:prstGeom prst="rect">
            <a:avLst/>
          </a:prstGeom>
          <a:solidFill>
            <a:schemeClr val="tx2"/>
          </a:solid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t>Correction of the standard deviations of the regression by the dispersion of errors</a:t>
            </a:r>
          </a:p>
        </p:txBody>
      </p:sp>
    </p:spTree>
    <p:extLst>
      <p:ext uri="{BB962C8B-B14F-4D97-AF65-F5344CB8AC3E}">
        <p14:creationId xmlns:p14="http://schemas.microsoft.com/office/powerpoint/2010/main" val="3117975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6450" y="1215625"/>
            <a:ext cx="7688100" cy="9066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dirty="0"/>
              <a:t>Geometric interpretation</a:t>
            </a:r>
          </a:p>
        </p:txBody>
      </p:sp>
      <p:sp>
        <p:nvSpPr>
          <p:cNvPr id="89" name="Google Shape;89;p13"/>
          <p:cNvSpPr txBox="1">
            <a:spLocks noGrp="1"/>
          </p:cNvSpPr>
          <p:nvPr>
            <p:ph type="subTitle" idx="1"/>
          </p:nvPr>
        </p:nvSpPr>
        <p:spPr>
          <a:xfrm>
            <a:off x="2822400" y="0"/>
            <a:ext cx="3385200" cy="705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Logistic Regression</a:t>
            </a:r>
          </a:p>
        </p:txBody>
      </p:sp>
      <p:pic>
        <p:nvPicPr>
          <p:cNvPr id="90" name="Google Shape;90;p13"/>
          <p:cNvPicPr preferRelativeResize="0"/>
          <p:nvPr/>
        </p:nvPicPr>
        <p:blipFill>
          <a:blip r:embed="rId3">
            <a:alphaModFix/>
          </a:blip>
          <a:stretch>
            <a:fillRect/>
          </a:stretch>
        </p:blipFill>
        <p:spPr>
          <a:xfrm>
            <a:off x="7506269" y="543375"/>
            <a:ext cx="1501156" cy="1462845"/>
          </a:xfrm>
          <a:prstGeom prst="rect">
            <a:avLst/>
          </a:prstGeom>
          <a:noFill/>
          <a:ln>
            <a:noFill/>
          </a:ln>
        </p:spPr>
      </p:pic>
      <p:sp>
        <p:nvSpPr>
          <p:cNvPr id="3" name="Google Shape;89;p13">
            <a:extLst>
              <a:ext uri="{FF2B5EF4-FFF2-40B4-BE49-F238E27FC236}">
                <a16:creationId xmlns:a16="http://schemas.microsoft.com/office/drawing/2014/main" id="{9BB00167-5529-97C4-4AAF-70B809217D96}"/>
              </a:ext>
            </a:extLst>
          </p:cNvPr>
          <p:cNvSpPr txBox="1">
            <a:spLocks/>
          </p:cNvSpPr>
          <p:nvPr/>
        </p:nvSpPr>
        <p:spPr>
          <a:xfrm>
            <a:off x="900752" y="1710176"/>
            <a:ext cx="6271147" cy="184355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dirty="0">
                <a:solidFill>
                  <a:schemeClr val="bg2"/>
                </a:solidFill>
              </a:rPr>
              <a:t>Link with partitioning learning</a:t>
            </a:r>
          </a:p>
          <a:p>
            <a:pPr marL="0" indent="0" algn="ctr"/>
            <a:r>
              <a:rPr lang="en-GB" dirty="0">
                <a:solidFill>
                  <a:schemeClr val="bg2"/>
                </a:solidFill>
              </a:rPr>
              <a:t>Logistic regression = linear classifier</a:t>
            </a:r>
            <a:endParaRPr lang="en-GB" sz="1200" dirty="0">
              <a:solidFill>
                <a:schemeClr val="bg2"/>
              </a:solidFill>
            </a:endParaRPr>
          </a:p>
        </p:txBody>
      </p:sp>
      <p:pic>
        <p:nvPicPr>
          <p:cNvPr id="4" name="Picture 3" descr="Shape&#10;&#10;Description automatically generated with low confidence">
            <a:extLst>
              <a:ext uri="{FF2B5EF4-FFF2-40B4-BE49-F238E27FC236}">
                <a16:creationId xmlns:a16="http://schemas.microsoft.com/office/drawing/2014/main" id="{4D0AE0C9-9E5F-4443-79C1-BB13ABC927D5}"/>
              </a:ext>
            </a:extLst>
          </p:cNvPr>
          <p:cNvPicPr>
            <a:picLocks noChangeAspect="1"/>
          </p:cNvPicPr>
          <p:nvPr/>
        </p:nvPicPr>
        <p:blipFill>
          <a:blip r:embed="rId4"/>
          <a:stretch>
            <a:fillRect/>
          </a:stretch>
        </p:blipFill>
        <p:spPr>
          <a:xfrm>
            <a:off x="1321217" y="2570897"/>
            <a:ext cx="2479683" cy="2479683"/>
          </a:xfrm>
          <a:prstGeom prst="rect">
            <a:avLst/>
          </a:prstGeom>
        </p:spPr>
      </p:pic>
    </p:spTree>
    <p:extLst>
      <p:ext uri="{BB962C8B-B14F-4D97-AF65-F5344CB8AC3E}">
        <p14:creationId xmlns:p14="http://schemas.microsoft.com/office/powerpoint/2010/main" val="2591871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sp>
        <p:nvSpPr>
          <p:cNvPr id="5" name="Google Shape;89;p13">
            <a:extLst>
              <a:ext uri="{FF2B5EF4-FFF2-40B4-BE49-F238E27FC236}">
                <a16:creationId xmlns:a16="http://schemas.microsoft.com/office/drawing/2014/main" id="{A788699C-9F76-1163-BD57-D2663C1E1A14}"/>
              </a:ext>
            </a:extLst>
          </p:cNvPr>
          <p:cNvSpPr txBox="1">
            <a:spLocks/>
          </p:cNvSpPr>
          <p:nvPr/>
        </p:nvSpPr>
        <p:spPr>
          <a:xfrm>
            <a:off x="1881934" y="948520"/>
            <a:ext cx="3072203" cy="354520"/>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solidFill>
                <a:schemeClr val="bg2"/>
              </a:solidFill>
            </a:endParaRPr>
          </a:p>
        </p:txBody>
      </p:sp>
      <p:sp>
        <p:nvSpPr>
          <p:cNvPr id="11" name="Google Shape;89;p13">
            <a:extLst>
              <a:ext uri="{FF2B5EF4-FFF2-40B4-BE49-F238E27FC236}">
                <a16:creationId xmlns:a16="http://schemas.microsoft.com/office/drawing/2014/main" id="{2EBB324A-55A4-4F31-5A4A-4173B77A55F2}"/>
              </a:ext>
            </a:extLst>
          </p:cNvPr>
          <p:cNvSpPr txBox="1">
            <a:spLocks/>
          </p:cNvSpPr>
          <p:nvPr/>
        </p:nvSpPr>
        <p:spPr>
          <a:xfrm>
            <a:off x="1836313" y="795410"/>
            <a:ext cx="2196600" cy="357826"/>
          </a:xfrm>
          <a:prstGeom prst="rect">
            <a:avLst/>
          </a:prstGeom>
          <a:solidFill>
            <a:schemeClr val="tx2"/>
          </a:solid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800" dirty="0">
                <a:solidFill>
                  <a:schemeClr val="bg2"/>
                </a:solidFill>
              </a:rPr>
              <a:t>Let us take Y {0;1} and define the regression equation with the OLS assumptions</a:t>
            </a:r>
          </a:p>
        </p:txBody>
      </p:sp>
      <p:sp>
        <p:nvSpPr>
          <p:cNvPr id="6" name="Google Shape;89;p13">
            <a:extLst>
              <a:ext uri="{FF2B5EF4-FFF2-40B4-BE49-F238E27FC236}">
                <a16:creationId xmlns:a16="http://schemas.microsoft.com/office/drawing/2014/main" id="{613C69A5-31C0-8331-CF8F-7DD83835F604}"/>
              </a:ext>
            </a:extLst>
          </p:cNvPr>
          <p:cNvSpPr txBox="1">
            <a:spLocks/>
          </p:cNvSpPr>
          <p:nvPr/>
        </p:nvSpPr>
        <p:spPr>
          <a:xfrm>
            <a:off x="1623656" y="869359"/>
            <a:ext cx="3275463" cy="317996"/>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900" dirty="0"/>
          </a:p>
        </p:txBody>
      </p:sp>
      <p:pic>
        <p:nvPicPr>
          <p:cNvPr id="4" name="Picture 3" descr="Graphical user interface&#10;&#10;Description automatically generated">
            <a:extLst>
              <a:ext uri="{FF2B5EF4-FFF2-40B4-BE49-F238E27FC236}">
                <a16:creationId xmlns:a16="http://schemas.microsoft.com/office/drawing/2014/main" id="{5B2D6F67-E647-6143-957B-399128CEAAB8}"/>
              </a:ext>
            </a:extLst>
          </p:cNvPr>
          <p:cNvPicPr>
            <a:picLocks noChangeAspect="1"/>
          </p:cNvPicPr>
          <p:nvPr/>
        </p:nvPicPr>
        <p:blipFill>
          <a:blip r:embed="rId3"/>
          <a:stretch>
            <a:fillRect/>
          </a:stretch>
        </p:blipFill>
        <p:spPr>
          <a:xfrm>
            <a:off x="1725959" y="726025"/>
            <a:ext cx="5683318" cy="4309047"/>
          </a:xfrm>
          <a:prstGeom prst="rect">
            <a:avLst/>
          </a:prstGeom>
        </p:spPr>
      </p:pic>
      <p:sp>
        <p:nvSpPr>
          <p:cNvPr id="8" name="Google Shape;89;p13">
            <a:extLst>
              <a:ext uri="{FF2B5EF4-FFF2-40B4-BE49-F238E27FC236}">
                <a16:creationId xmlns:a16="http://schemas.microsoft.com/office/drawing/2014/main" id="{17296BAD-1DD1-3C84-AE65-2D4859BD84A1}"/>
              </a:ext>
            </a:extLst>
          </p:cNvPr>
          <p:cNvSpPr txBox="1">
            <a:spLocks/>
          </p:cNvSpPr>
          <p:nvPr/>
        </p:nvSpPr>
        <p:spPr>
          <a:xfrm>
            <a:off x="1736291" y="681471"/>
            <a:ext cx="3504449" cy="38987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chemeClr val="bg2"/>
              </a:solidFill>
            </a:endParaRPr>
          </a:p>
        </p:txBody>
      </p:sp>
      <p:sp>
        <p:nvSpPr>
          <p:cNvPr id="86" name="Google Shape;86;p13"/>
          <p:cNvSpPr txBox="1">
            <a:spLocks noGrp="1"/>
          </p:cNvSpPr>
          <p:nvPr>
            <p:ph type="ctrTitle"/>
          </p:nvPr>
        </p:nvSpPr>
        <p:spPr>
          <a:xfrm>
            <a:off x="1119116" y="405308"/>
            <a:ext cx="6851176" cy="655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800" dirty="0"/>
              <a:t>Non-linear regression...</a:t>
            </a:r>
            <a:br>
              <a:rPr lang="it-IT" sz="1800" dirty="0"/>
            </a:br>
            <a:r>
              <a:rPr lang="en-GB" sz="1100" dirty="0"/>
              <a:t>But linear separator</a:t>
            </a:r>
            <a:br>
              <a:rPr lang="en-GB" sz="1100" dirty="0"/>
            </a:br>
            <a:endParaRPr lang="en-GB" sz="1800" dirty="0"/>
          </a:p>
        </p:txBody>
      </p:sp>
      <p:sp>
        <p:nvSpPr>
          <p:cNvPr id="9" name="Google Shape;89;p13">
            <a:extLst>
              <a:ext uri="{FF2B5EF4-FFF2-40B4-BE49-F238E27FC236}">
                <a16:creationId xmlns:a16="http://schemas.microsoft.com/office/drawing/2014/main" id="{DE17C1F2-8017-C593-D8B2-534BC5DA45C1}"/>
              </a:ext>
            </a:extLst>
          </p:cNvPr>
          <p:cNvSpPr txBox="1">
            <a:spLocks/>
          </p:cNvSpPr>
          <p:nvPr/>
        </p:nvSpPr>
        <p:spPr>
          <a:xfrm>
            <a:off x="1665810" y="4753622"/>
            <a:ext cx="3957068" cy="38987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endParaRPr lang="en-GB" sz="800" dirty="0">
              <a:solidFill>
                <a:schemeClr val="bg2"/>
              </a:solidFill>
            </a:endParaRPr>
          </a:p>
        </p:txBody>
      </p:sp>
      <p:sp>
        <p:nvSpPr>
          <p:cNvPr id="12" name="Google Shape;89;p13">
            <a:extLst>
              <a:ext uri="{FF2B5EF4-FFF2-40B4-BE49-F238E27FC236}">
                <a16:creationId xmlns:a16="http://schemas.microsoft.com/office/drawing/2014/main" id="{CFEFFFCA-2AF6-D3C8-98D4-25B73739A9F6}"/>
              </a:ext>
            </a:extLst>
          </p:cNvPr>
          <p:cNvSpPr txBox="1">
            <a:spLocks/>
          </p:cNvSpPr>
          <p:nvPr/>
        </p:nvSpPr>
        <p:spPr>
          <a:xfrm>
            <a:off x="4199285" y="1039897"/>
            <a:ext cx="4173616" cy="713839"/>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Non-linear regression: Transform the linear combination [C(X) = a0 + a1.X1 + ...] using a non-linear transfer function (Fonc. Logistic distribution LOGIT, Fonc. Distribution. Normal function PROBIT, etc.)</a:t>
            </a:r>
            <a:endParaRPr lang="en-GB" sz="700" dirty="0">
              <a:solidFill>
                <a:schemeClr val="bg2"/>
              </a:solidFill>
            </a:endParaRPr>
          </a:p>
        </p:txBody>
      </p:sp>
      <p:sp>
        <p:nvSpPr>
          <p:cNvPr id="13" name="Google Shape;89;p13">
            <a:extLst>
              <a:ext uri="{FF2B5EF4-FFF2-40B4-BE49-F238E27FC236}">
                <a16:creationId xmlns:a16="http://schemas.microsoft.com/office/drawing/2014/main" id="{C555A0FB-32C2-C274-ECC2-4837F9F5E728}"/>
              </a:ext>
            </a:extLst>
          </p:cNvPr>
          <p:cNvSpPr txBox="1">
            <a:spLocks/>
          </p:cNvSpPr>
          <p:nvPr/>
        </p:nvSpPr>
        <p:spPr>
          <a:xfrm>
            <a:off x="4954137" y="1695882"/>
            <a:ext cx="1419492" cy="500696"/>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800" i="1" dirty="0">
                <a:solidFill>
                  <a:schemeClr val="accent5"/>
                </a:solidFill>
              </a:rPr>
              <a:t>BUT…</a:t>
            </a:r>
            <a:endParaRPr lang="en-GB" sz="1400" i="1" dirty="0">
              <a:solidFill>
                <a:schemeClr val="accent5"/>
              </a:solidFill>
            </a:endParaRPr>
          </a:p>
        </p:txBody>
      </p:sp>
      <p:sp>
        <p:nvSpPr>
          <p:cNvPr id="14" name="Google Shape;89;p13">
            <a:extLst>
              <a:ext uri="{FF2B5EF4-FFF2-40B4-BE49-F238E27FC236}">
                <a16:creationId xmlns:a16="http://schemas.microsoft.com/office/drawing/2014/main" id="{F1A29749-A7B9-1208-2692-0784A46D4D7C}"/>
              </a:ext>
            </a:extLst>
          </p:cNvPr>
          <p:cNvSpPr txBox="1">
            <a:spLocks/>
          </p:cNvSpPr>
          <p:nvPr/>
        </p:nvSpPr>
        <p:spPr>
          <a:xfrm>
            <a:off x="4223980" y="2057548"/>
            <a:ext cx="3650777" cy="467288"/>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accent5"/>
                </a:solidFill>
              </a:rPr>
              <a:t>From the partitioning point of view, the classifier induces a linear separation linear separation in the representation space</a:t>
            </a:r>
            <a:endParaRPr lang="en-GB" sz="800" dirty="0">
              <a:solidFill>
                <a:schemeClr val="accent5"/>
              </a:solidFill>
            </a:endParaRPr>
          </a:p>
        </p:txBody>
      </p:sp>
      <p:sp>
        <p:nvSpPr>
          <p:cNvPr id="15" name="Google Shape;89;p13">
            <a:extLst>
              <a:ext uri="{FF2B5EF4-FFF2-40B4-BE49-F238E27FC236}">
                <a16:creationId xmlns:a16="http://schemas.microsoft.com/office/drawing/2014/main" id="{238179F6-4CA5-A2A7-3D80-5187C57CF168}"/>
              </a:ext>
            </a:extLst>
          </p:cNvPr>
          <p:cNvSpPr txBox="1">
            <a:spLocks/>
          </p:cNvSpPr>
          <p:nvPr/>
        </p:nvSpPr>
        <p:spPr>
          <a:xfrm>
            <a:off x="1883391" y="2658049"/>
            <a:ext cx="2620370" cy="453641"/>
          </a:xfrm>
          <a:prstGeom prst="rect">
            <a:avLst/>
          </a:prstGeom>
          <a:solidFill>
            <a:schemeClr val="tx2"/>
          </a:solid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Let's take the "Heart Disease" file </a:t>
            </a:r>
          </a:p>
          <a:p>
            <a:pPr marL="0" indent="0" algn="just"/>
            <a:r>
              <a:rPr lang="en-GB" sz="1000" dirty="0">
                <a:solidFill>
                  <a:schemeClr val="bg2"/>
                </a:solidFill>
              </a:rPr>
              <a:t>Y = f (age, rate_max)</a:t>
            </a:r>
            <a:endParaRPr lang="en-GB" sz="800" dirty="0">
              <a:solidFill>
                <a:schemeClr val="bg2"/>
              </a:solidFill>
            </a:endParaRPr>
          </a:p>
        </p:txBody>
      </p:sp>
      <p:sp>
        <p:nvSpPr>
          <p:cNvPr id="16" name="Google Shape;89;p13">
            <a:extLst>
              <a:ext uri="{FF2B5EF4-FFF2-40B4-BE49-F238E27FC236}">
                <a16:creationId xmlns:a16="http://schemas.microsoft.com/office/drawing/2014/main" id="{C58DA42F-DF1B-61A9-454A-ABC301640BDB}"/>
              </a:ext>
            </a:extLst>
          </p:cNvPr>
          <p:cNvSpPr txBox="1">
            <a:spLocks/>
          </p:cNvSpPr>
          <p:nvPr/>
        </p:nvSpPr>
        <p:spPr>
          <a:xfrm>
            <a:off x="1883390" y="3236419"/>
            <a:ext cx="2620370" cy="38987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900" dirty="0">
                <a:solidFill>
                  <a:schemeClr val="bg2"/>
                </a:solidFill>
              </a:rPr>
              <a:t>        </a:t>
            </a:r>
            <a:r>
              <a:rPr lang="en-GB" sz="900" dirty="0">
                <a:solidFill>
                  <a:srgbClr val="7030A0"/>
                </a:solidFill>
              </a:rPr>
              <a:t>Decision: If c(X)&gt;0 Then Y = +</a:t>
            </a:r>
            <a:endParaRPr lang="en-GB" sz="700" dirty="0">
              <a:solidFill>
                <a:srgbClr val="7030A0"/>
              </a:solidFill>
            </a:endParaRPr>
          </a:p>
        </p:txBody>
      </p:sp>
      <p:sp>
        <p:nvSpPr>
          <p:cNvPr id="17" name="Google Shape;89;p13">
            <a:extLst>
              <a:ext uri="{FF2B5EF4-FFF2-40B4-BE49-F238E27FC236}">
                <a16:creationId xmlns:a16="http://schemas.microsoft.com/office/drawing/2014/main" id="{D5D0F328-AC39-476F-EB50-E52E4868B68F}"/>
              </a:ext>
            </a:extLst>
          </p:cNvPr>
          <p:cNvSpPr txBox="1">
            <a:spLocks/>
          </p:cNvSpPr>
          <p:nvPr/>
        </p:nvSpPr>
        <p:spPr>
          <a:xfrm>
            <a:off x="2572602" y="3639028"/>
            <a:ext cx="2047165" cy="389878"/>
          </a:xfrm>
          <a:prstGeom prst="rect">
            <a:avLst/>
          </a:prstGeom>
          <a:solidFill>
            <a:schemeClr val="tx2"/>
          </a:solid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r>
              <a:rPr lang="en-GB" sz="1000" dirty="0">
                <a:solidFill>
                  <a:schemeClr val="bg2"/>
                </a:solidFill>
              </a:rPr>
              <a:t>C(X)=0 defines a "border" between</a:t>
            </a:r>
          </a:p>
          <a:p>
            <a:pPr marL="0" indent="0" algn="just"/>
            <a:r>
              <a:rPr lang="en-GB" sz="1000" dirty="0">
                <a:solidFill>
                  <a:schemeClr val="bg2"/>
                </a:solidFill>
              </a:rPr>
              <a:t>the Y=+ and Y= -</a:t>
            </a:r>
          </a:p>
        </p:txBody>
      </p:sp>
      <p:sp>
        <p:nvSpPr>
          <p:cNvPr id="19" name="Google Shape;89;p13">
            <a:extLst>
              <a:ext uri="{FF2B5EF4-FFF2-40B4-BE49-F238E27FC236}">
                <a16:creationId xmlns:a16="http://schemas.microsoft.com/office/drawing/2014/main" id="{EB2C9C99-1FAD-EF1E-BB0A-7580744F60C1}"/>
              </a:ext>
            </a:extLst>
          </p:cNvPr>
          <p:cNvSpPr txBox="1">
            <a:spLocks/>
          </p:cNvSpPr>
          <p:nvPr/>
        </p:nvSpPr>
        <p:spPr>
          <a:xfrm>
            <a:off x="1441351" y="4067227"/>
            <a:ext cx="1295026" cy="38987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1000" dirty="0">
                <a:solidFill>
                  <a:srgbClr val="9D9A12"/>
                </a:solidFill>
              </a:rPr>
              <a:t>Explicit eq. </a:t>
            </a:r>
            <a:r>
              <a:rPr lang="en-GB" sz="1000" dirty="0">
                <a:solidFill>
                  <a:srgbClr val="9D9A12"/>
                </a:solidFill>
                <a:sym typeface="Wingdings" panose="05000000000000000000" pitchFamily="2" charset="2"/>
              </a:rPr>
              <a:t></a:t>
            </a:r>
            <a:endParaRPr lang="en-GB" sz="1000" dirty="0">
              <a:solidFill>
                <a:srgbClr val="9D9A12"/>
              </a:solidFill>
            </a:endParaRPr>
          </a:p>
        </p:txBody>
      </p:sp>
      <p:sp>
        <p:nvSpPr>
          <p:cNvPr id="24" name="Google Shape;89;p13">
            <a:extLst>
              <a:ext uri="{FF2B5EF4-FFF2-40B4-BE49-F238E27FC236}">
                <a16:creationId xmlns:a16="http://schemas.microsoft.com/office/drawing/2014/main" id="{A84ED9B7-E720-172C-D7AC-2E91A901201B}"/>
              </a:ext>
            </a:extLst>
          </p:cNvPr>
          <p:cNvSpPr txBox="1">
            <a:spLocks/>
          </p:cNvSpPr>
          <p:nvPr/>
        </p:nvSpPr>
        <p:spPr>
          <a:xfrm>
            <a:off x="2107122" y="3684367"/>
            <a:ext cx="547368" cy="389878"/>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1000" dirty="0">
                <a:solidFill>
                  <a:srgbClr val="9D9A12"/>
                </a:solidFill>
              </a:rPr>
              <a:t>i.e.</a:t>
            </a:r>
          </a:p>
        </p:txBody>
      </p:sp>
    </p:spTree>
    <p:extLst>
      <p:ext uri="{BB962C8B-B14F-4D97-AF65-F5344CB8AC3E}">
        <p14:creationId xmlns:p14="http://schemas.microsoft.com/office/powerpoint/2010/main" val="189883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22" name="Google Shape;89;p13">
            <a:extLst>
              <a:ext uri="{FF2B5EF4-FFF2-40B4-BE49-F238E27FC236}">
                <a16:creationId xmlns:a16="http://schemas.microsoft.com/office/drawing/2014/main" id="{3BF1A603-F5A7-A05F-E923-B1F505D5815C}"/>
              </a:ext>
            </a:extLst>
          </p:cNvPr>
          <p:cNvSpPr txBox="1">
            <a:spLocks/>
          </p:cNvSpPr>
          <p:nvPr/>
        </p:nvSpPr>
        <p:spPr>
          <a:xfrm>
            <a:off x="2822400" y="0"/>
            <a:ext cx="3385200" cy="4640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ctr" rtl="0">
              <a:spcBef>
                <a:spcPts val="0"/>
              </a:spcBef>
              <a:spcAft>
                <a:spcPts val="0"/>
              </a:spcAft>
              <a:buNone/>
            </a:pPr>
            <a:r>
              <a:rPr lang="en-GB" sz="2000" dirty="0"/>
              <a:t>Logistic Regression</a:t>
            </a:r>
          </a:p>
        </p:txBody>
      </p:sp>
      <p:pic>
        <p:nvPicPr>
          <p:cNvPr id="3" name="Picture 2" descr="Text&#10;&#10;Description automatically generated">
            <a:extLst>
              <a:ext uri="{FF2B5EF4-FFF2-40B4-BE49-F238E27FC236}">
                <a16:creationId xmlns:a16="http://schemas.microsoft.com/office/drawing/2014/main" id="{F4295CFC-D60F-B5A7-542F-1C13CAA32906}"/>
              </a:ext>
            </a:extLst>
          </p:cNvPr>
          <p:cNvPicPr>
            <a:picLocks noChangeAspect="1"/>
          </p:cNvPicPr>
          <p:nvPr/>
        </p:nvPicPr>
        <p:blipFill>
          <a:blip r:embed="rId3"/>
          <a:stretch>
            <a:fillRect/>
          </a:stretch>
        </p:blipFill>
        <p:spPr>
          <a:xfrm>
            <a:off x="1637461" y="855710"/>
            <a:ext cx="5869078" cy="4184559"/>
          </a:xfrm>
          <a:prstGeom prst="rect">
            <a:avLst/>
          </a:prstGeom>
          <a:ln>
            <a:noFill/>
          </a:ln>
        </p:spPr>
      </p:pic>
      <p:sp>
        <p:nvSpPr>
          <p:cNvPr id="5" name="Google Shape;89;p13">
            <a:extLst>
              <a:ext uri="{FF2B5EF4-FFF2-40B4-BE49-F238E27FC236}">
                <a16:creationId xmlns:a16="http://schemas.microsoft.com/office/drawing/2014/main" id="{E8E73476-180A-C6F0-920B-97A8842B0463}"/>
              </a:ext>
            </a:extLst>
          </p:cNvPr>
          <p:cNvSpPr txBox="1">
            <a:spLocks/>
          </p:cNvSpPr>
          <p:nvPr/>
        </p:nvSpPr>
        <p:spPr>
          <a:xfrm>
            <a:off x="1501259" y="767006"/>
            <a:ext cx="3385200" cy="65598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endParaRPr lang="en-GB" sz="1000" b="1" dirty="0">
              <a:solidFill>
                <a:schemeClr val="bg2"/>
              </a:solidFill>
            </a:endParaRPr>
          </a:p>
        </p:txBody>
      </p:sp>
      <p:sp>
        <p:nvSpPr>
          <p:cNvPr id="86" name="Google Shape;86;p13"/>
          <p:cNvSpPr txBox="1">
            <a:spLocks noGrp="1"/>
          </p:cNvSpPr>
          <p:nvPr>
            <p:ph type="ctrTitle"/>
          </p:nvPr>
        </p:nvSpPr>
        <p:spPr>
          <a:xfrm>
            <a:off x="2115403" y="391660"/>
            <a:ext cx="4913194" cy="567281"/>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dirty="0"/>
              <a:t>Parameter Estimation</a:t>
            </a:r>
            <a:br>
              <a:rPr lang="en-GB" sz="2400" dirty="0"/>
            </a:br>
            <a:r>
              <a:rPr lang="en-GB" sz="1300" dirty="0"/>
              <a:t>Why not OLS?</a:t>
            </a:r>
            <a:endParaRPr lang="en-GB" sz="2000" dirty="0"/>
          </a:p>
        </p:txBody>
      </p:sp>
      <p:sp>
        <p:nvSpPr>
          <p:cNvPr id="9" name="Google Shape;89;p13">
            <a:extLst>
              <a:ext uri="{FF2B5EF4-FFF2-40B4-BE49-F238E27FC236}">
                <a16:creationId xmlns:a16="http://schemas.microsoft.com/office/drawing/2014/main" id="{09B443DA-6614-57A0-AB27-D3B24C59DF1F}"/>
              </a:ext>
            </a:extLst>
          </p:cNvPr>
          <p:cNvSpPr txBox="1">
            <a:spLocks/>
          </p:cNvSpPr>
          <p:nvPr/>
        </p:nvSpPr>
        <p:spPr>
          <a:xfrm>
            <a:off x="5630262" y="855710"/>
            <a:ext cx="1876277" cy="655985"/>
          </a:xfrm>
          <a:prstGeom prst="rect">
            <a:avLst/>
          </a:prstGeom>
          <a:solidFill>
            <a:schemeClr val="tx2"/>
          </a:solidFill>
          <a:ln>
            <a:solidFill>
              <a:schemeClr val="bg2"/>
            </a:solid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200" dirty="0">
                <a:solidFill>
                  <a:schemeClr val="bg2"/>
                </a:solidFill>
              </a:rPr>
              <a:t>Ω is our sample</a:t>
            </a:r>
          </a:p>
          <a:p>
            <a:pPr marL="0" indent="0"/>
            <a:r>
              <a:rPr lang="en-GB" sz="1200" dirty="0">
                <a:solidFill>
                  <a:schemeClr val="bg2"/>
                </a:solidFill>
              </a:rPr>
              <a:t>ω is an observation</a:t>
            </a:r>
          </a:p>
          <a:p>
            <a:pPr marL="0" indent="0"/>
            <a:r>
              <a:rPr lang="en-GB" sz="1200" dirty="0">
                <a:solidFill>
                  <a:schemeClr val="bg2"/>
                </a:solidFill>
              </a:rPr>
              <a:t>Card(Ω) = n</a:t>
            </a:r>
            <a:endParaRPr lang="en-GB" sz="1200" b="1" dirty="0">
              <a:solidFill>
                <a:schemeClr val="bg2"/>
              </a:solidFill>
            </a:endParaRPr>
          </a:p>
        </p:txBody>
      </p:sp>
      <p:sp>
        <p:nvSpPr>
          <p:cNvPr id="10" name="Google Shape;89;p13">
            <a:extLst>
              <a:ext uri="{FF2B5EF4-FFF2-40B4-BE49-F238E27FC236}">
                <a16:creationId xmlns:a16="http://schemas.microsoft.com/office/drawing/2014/main" id="{B7D27B1B-3B6D-4FAB-5C30-F6BFEDF89065}"/>
              </a:ext>
            </a:extLst>
          </p:cNvPr>
          <p:cNvSpPr txBox="1">
            <a:spLocks/>
          </p:cNvSpPr>
          <p:nvPr/>
        </p:nvSpPr>
        <p:spPr>
          <a:xfrm>
            <a:off x="1965838" y="1559048"/>
            <a:ext cx="1876277" cy="467645"/>
          </a:xfrm>
          <a:prstGeom prst="rect">
            <a:avLst/>
          </a:prstGeom>
          <a:solidFill>
            <a:schemeClr val="tx2"/>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In a binary Y case (Positives vs.</a:t>
            </a:r>
          </a:p>
          <a:p>
            <a:pPr marL="0" indent="0"/>
            <a:r>
              <a:rPr lang="en-GB" sz="1000" dirty="0">
                <a:solidFill>
                  <a:schemeClr val="bg2"/>
                </a:solidFill>
              </a:rPr>
              <a:t>Negatives), we can code</a:t>
            </a:r>
          </a:p>
        </p:txBody>
      </p:sp>
      <p:sp>
        <p:nvSpPr>
          <p:cNvPr id="11" name="Google Shape;89;p13">
            <a:extLst>
              <a:ext uri="{FF2B5EF4-FFF2-40B4-BE49-F238E27FC236}">
                <a16:creationId xmlns:a16="http://schemas.microsoft.com/office/drawing/2014/main" id="{7DD86071-E199-A21E-FC28-98018FADD624}"/>
              </a:ext>
            </a:extLst>
          </p:cNvPr>
          <p:cNvSpPr txBox="1">
            <a:spLocks/>
          </p:cNvSpPr>
          <p:nvPr/>
        </p:nvSpPr>
        <p:spPr>
          <a:xfrm>
            <a:off x="1965837" y="2184530"/>
            <a:ext cx="1876277" cy="467645"/>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It is easy to see</a:t>
            </a:r>
            <a:endParaRPr lang="en-GB" sz="1000" b="1" dirty="0">
              <a:solidFill>
                <a:schemeClr val="bg2"/>
              </a:solidFill>
            </a:endParaRPr>
          </a:p>
        </p:txBody>
      </p:sp>
      <p:sp>
        <p:nvSpPr>
          <p:cNvPr id="12" name="Google Shape;89;p13">
            <a:extLst>
              <a:ext uri="{FF2B5EF4-FFF2-40B4-BE49-F238E27FC236}">
                <a16:creationId xmlns:a16="http://schemas.microsoft.com/office/drawing/2014/main" id="{C9076DED-A52C-794C-7A3F-953E095D2B07}"/>
              </a:ext>
            </a:extLst>
          </p:cNvPr>
          <p:cNvSpPr txBox="1">
            <a:spLocks/>
          </p:cNvSpPr>
          <p:nvPr/>
        </p:nvSpPr>
        <p:spPr>
          <a:xfrm>
            <a:off x="1965836" y="2714166"/>
            <a:ext cx="1876277" cy="467645"/>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00" dirty="0">
                <a:solidFill>
                  <a:schemeClr val="bg2"/>
                </a:solidFill>
              </a:rPr>
              <a:t>Reported in the</a:t>
            </a:r>
          </a:p>
          <a:p>
            <a:pPr marL="0" indent="0"/>
            <a:r>
              <a:rPr lang="en-GB" sz="1000" dirty="0">
                <a:solidFill>
                  <a:schemeClr val="bg2"/>
                </a:solidFill>
              </a:rPr>
              <a:t>regression equation</a:t>
            </a:r>
            <a:endParaRPr lang="en-GB" sz="1000" b="1" dirty="0">
              <a:solidFill>
                <a:schemeClr val="bg2"/>
              </a:solidFill>
            </a:endParaRPr>
          </a:p>
        </p:txBody>
      </p:sp>
      <p:sp>
        <p:nvSpPr>
          <p:cNvPr id="13" name="Google Shape;89;p13">
            <a:extLst>
              <a:ext uri="{FF2B5EF4-FFF2-40B4-BE49-F238E27FC236}">
                <a16:creationId xmlns:a16="http://schemas.microsoft.com/office/drawing/2014/main" id="{1FF84303-A0E4-B886-9F0A-B70E2660653A}"/>
              </a:ext>
            </a:extLst>
          </p:cNvPr>
          <p:cNvSpPr txBox="1">
            <a:spLocks/>
          </p:cNvSpPr>
          <p:nvPr/>
        </p:nvSpPr>
        <p:spPr>
          <a:xfrm>
            <a:off x="2395740" y="3399902"/>
            <a:ext cx="4510027" cy="530654"/>
          </a:xfrm>
          <a:prstGeom prst="rect">
            <a:avLst/>
          </a:prstGeom>
          <a:solidFill>
            <a:schemeClr val="tx2"/>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200" dirty="0">
                <a:solidFill>
                  <a:schemeClr val="accent5"/>
                </a:solidFill>
              </a:rPr>
              <a:t>We should therefore be able to set up a regression that allows us to directly estimate the probability of membership P(Y=+) ???</a:t>
            </a:r>
          </a:p>
        </p:txBody>
      </p:sp>
      <p:sp>
        <p:nvSpPr>
          <p:cNvPr id="14" name="Google Shape;89;p13">
            <a:extLst>
              <a:ext uri="{FF2B5EF4-FFF2-40B4-BE49-F238E27FC236}">
                <a16:creationId xmlns:a16="http://schemas.microsoft.com/office/drawing/2014/main" id="{0102C3F2-9A2F-355D-D9C1-229AE1A72843}"/>
              </a:ext>
            </a:extLst>
          </p:cNvPr>
          <p:cNvSpPr txBox="1">
            <a:spLocks/>
          </p:cNvSpPr>
          <p:nvPr/>
        </p:nvSpPr>
        <p:spPr>
          <a:xfrm>
            <a:off x="2457155" y="3914901"/>
            <a:ext cx="4823926" cy="1111090"/>
          </a:xfrm>
          <a:prstGeom prst="rect">
            <a:avLst/>
          </a:prstGeom>
          <a:solidFill>
            <a:schemeClr val="tx2"/>
          </a:solid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200" dirty="0">
                <a:solidFill>
                  <a:srgbClr val="9D9A12"/>
                </a:solidFill>
                <a:sym typeface="Wingdings" panose="05000000000000000000" pitchFamily="2" charset="2"/>
              </a:rPr>
              <a:t></a:t>
            </a:r>
            <a:r>
              <a:rPr lang="en-GB" sz="1200" dirty="0">
                <a:solidFill>
                  <a:srgbClr val="9D9A12"/>
                </a:solidFill>
              </a:rPr>
              <a:t> The linear combination varies between -inf and +inf, it is not a probability</a:t>
            </a:r>
          </a:p>
          <a:p>
            <a:pPr marL="0" indent="0"/>
            <a:r>
              <a:rPr lang="en-GB" sz="1200" dirty="0">
                <a:solidFill>
                  <a:srgbClr val="9D9A12"/>
                </a:solidFill>
                <a:sym typeface="Wingdings" panose="05000000000000000000" pitchFamily="2" charset="2"/>
              </a:rPr>
              <a:t></a:t>
            </a:r>
            <a:r>
              <a:rPr lang="en-GB" sz="1200" dirty="0">
                <a:solidFill>
                  <a:srgbClr val="9D9A12"/>
                </a:solidFill>
              </a:rPr>
              <a:t> In the sample, we have Y(ω) but not P[Y(ω)=+] (the data would have to be pooled - or weighted - for its estimation to be possible)</a:t>
            </a:r>
          </a:p>
          <a:p>
            <a:pPr marL="0" indent="0"/>
            <a:r>
              <a:rPr lang="en-GB" sz="1200" dirty="0">
                <a:solidFill>
                  <a:srgbClr val="9D9A12"/>
                </a:solidFill>
                <a:sym typeface="Wingdings" panose="05000000000000000000" pitchFamily="2" charset="2"/>
              </a:rPr>
              <a:t></a:t>
            </a:r>
            <a:r>
              <a:rPr lang="en-GB" sz="1200" dirty="0">
                <a:solidFill>
                  <a:srgbClr val="9D9A12"/>
                </a:solidFill>
              </a:rPr>
              <a:t> The assumptions of OLS, notably the homoscedasticity and normality of the residuals, are problematic: inferential statistics impossible (evaluation of coefficients, etc.)</a:t>
            </a:r>
            <a:endParaRPr lang="en-GB" sz="1200" b="1" dirty="0">
              <a:solidFill>
                <a:srgbClr val="9D9A12"/>
              </a:solidFill>
            </a:endParaRPr>
          </a:p>
        </p:txBody>
      </p:sp>
      <p:sp>
        <p:nvSpPr>
          <p:cNvPr id="15" name="Google Shape;89;p13">
            <a:extLst>
              <a:ext uri="{FF2B5EF4-FFF2-40B4-BE49-F238E27FC236}">
                <a16:creationId xmlns:a16="http://schemas.microsoft.com/office/drawing/2014/main" id="{A9E8476B-CDE2-1E30-AB68-2EE25302D82B}"/>
              </a:ext>
            </a:extLst>
          </p:cNvPr>
          <p:cNvSpPr txBox="1">
            <a:spLocks/>
          </p:cNvSpPr>
          <p:nvPr/>
        </p:nvSpPr>
        <p:spPr>
          <a:xfrm>
            <a:off x="4555218" y="3116409"/>
            <a:ext cx="1135898" cy="37219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050" dirty="0">
                <a:solidFill>
                  <a:schemeClr val="accent5"/>
                </a:solidFill>
              </a:rPr>
              <a:t>endogenous</a:t>
            </a:r>
            <a:endParaRPr lang="en-GB" sz="1050" b="1" dirty="0">
              <a:solidFill>
                <a:schemeClr val="accent5"/>
              </a:solidFill>
            </a:endParaRPr>
          </a:p>
        </p:txBody>
      </p:sp>
      <p:sp>
        <p:nvSpPr>
          <p:cNvPr id="16" name="Google Shape;89;p13">
            <a:extLst>
              <a:ext uri="{FF2B5EF4-FFF2-40B4-BE49-F238E27FC236}">
                <a16:creationId xmlns:a16="http://schemas.microsoft.com/office/drawing/2014/main" id="{3A049B8F-3E50-CC9B-632E-A27D8D7244E4}"/>
              </a:ext>
            </a:extLst>
          </p:cNvPr>
          <p:cNvSpPr txBox="1">
            <a:spLocks/>
          </p:cNvSpPr>
          <p:nvPr/>
        </p:nvSpPr>
        <p:spPr>
          <a:xfrm>
            <a:off x="6239874" y="3113465"/>
            <a:ext cx="930908" cy="37219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GB" sz="1050" dirty="0">
                <a:solidFill>
                  <a:srgbClr val="9D9A12"/>
                </a:solidFill>
              </a:rPr>
              <a:t>exogenous</a:t>
            </a:r>
            <a:endParaRPr lang="en-GB" sz="1050" b="1" dirty="0">
              <a:solidFill>
                <a:srgbClr val="9D9A12"/>
              </a:solidFill>
            </a:endParaRPr>
          </a:p>
        </p:txBody>
      </p:sp>
      <p:sp>
        <p:nvSpPr>
          <p:cNvPr id="17" name="Google Shape;89;p13">
            <a:extLst>
              <a:ext uri="{FF2B5EF4-FFF2-40B4-BE49-F238E27FC236}">
                <a16:creationId xmlns:a16="http://schemas.microsoft.com/office/drawing/2014/main" id="{DA533044-CA0A-F9DF-0B28-EEA24D296B4F}"/>
              </a:ext>
            </a:extLst>
          </p:cNvPr>
          <p:cNvSpPr txBox="1">
            <a:spLocks/>
          </p:cNvSpPr>
          <p:nvPr/>
        </p:nvSpPr>
        <p:spPr>
          <a:xfrm rot="16200000">
            <a:off x="1496928" y="4334236"/>
            <a:ext cx="1039866" cy="372197"/>
          </a:xfrm>
          <a:prstGeom prst="rect">
            <a:avLst/>
          </a:prstGeom>
          <a:solidFill>
            <a:schemeClr val="tx2"/>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r>
              <a:rPr lang="en-GB" sz="1200" dirty="0">
                <a:solidFill>
                  <a:srgbClr val="9D9A12"/>
                </a:solidFill>
              </a:rPr>
              <a:t>Alas no</a:t>
            </a:r>
            <a:endParaRPr lang="en-GB" sz="1200" b="1" dirty="0">
              <a:solidFill>
                <a:srgbClr val="9D9A12"/>
              </a:solidFill>
            </a:endParaRPr>
          </a:p>
        </p:txBody>
      </p:sp>
    </p:spTree>
    <p:extLst>
      <p:ext uri="{BB962C8B-B14F-4D97-AF65-F5344CB8AC3E}">
        <p14:creationId xmlns:p14="http://schemas.microsoft.com/office/powerpoint/2010/main" val="239979487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1903</TotalTime>
  <Words>8927</Words>
  <Application>Microsoft Office PowerPoint</Application>
  <PresentationFormat>On-screen Show (16:9)</PresentationFormat>
  <Paragraphs>892</Paragraphs>
  <Slides>82</Slides>
  <Notes>82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Lato</vt:lpstr>
      <vt:lpstr>Raleway</vt:lpstr>
      <vt:lpstr>Arial</vt:lpstr>
      <vt:lpstr>Streamline</vt:lpstr>
      <vt:lpstr>Logistic Regression</vt:lpstr>
      <vt:lpstr>Probabilistic fundamentals</vt:lpstr>
      <vt:lpstr>Bayes' theorem Conditional probabilities - We place ourselves in the binary frame Y € {+, -}</vt:lpstr>
      <vt:lpstr>Basic assumption of logistic regression</vt:lpstr>
      <vt:lpstr>The LOGIT model Another writing of the probability ratio</vt:lpstr>
      <vt:lpstr>The logistics function Some elements of reading</vt:lpstr>
      <vt:lpstr>Equivalence between approaches</vt:lpstr>
      <vt:lpstr>Example data for this medium Detection of heart disease</vt:lpstr>
      <vt:lpstr>Parameter Estimation Why not OLS?</vt:lpstr>
      <vt:lpstr>Notes on notation Some precisions on notations and expressions</vt:lpstr>
      <vt:lpstr>Estimation of parameters Define the likelihood</vt:lpstr>
      <vt:lpstr>Estimation of parameters Maximum likelihood method</vt:lpstr>
      <vt:lpstr>An example in EXCEL</vt:lpstr>
      <vt:lpstr>Estimation in practice - Newton Raphson method</vt:lpstr>
      <vt:lpstr>Empirical" evaluation of the regression</vt:lpstr>
      <vt:lpstr>First evaluation - The confusion matrix Confusion Matrix + Evaluation Measures</vt:lpstr>
      <vt:lpstr>Second evaluation - The pseudo-R² Reference model: the initial model</vt:lpstr>
      <vt:lpstr>Second evaluation - Pseudo-R²'s Some indicators</vt:lpstr>
      <vt:lpstr>Empirical" evaluation of the regression</vt:lpstr>
      <vt:lpstr>Evaluation of scores Adequacy between "scores" provided by the model and "scores" observed in the sample</vt:lpstr>
      <vt:lpstr>Reliability diagram Excerpt from the book " Pratique de la régression logistique " (in French)</vt:lpstr>
      <vt:lpstr>Hosmer &amp; Lemeshow test Excerpt from the book " Pratique de la régression logistique " (in French)</vt:lpstr>
      <vt:lpstr>Statistical evaluation of the Regression</vt:lpstr>
      <vt:lpstr>Statistical "evaluation" Rely on the probabilistic model derived from likelihood maximization</vt:lpstr>
      <vt:lpstr>Likelihood ratio principle Compare the likelihood of nested models</vt:lpstr>
      <vt:lpstr>Likelihood ratio principle Overall evaluation of the model</vt:lpstr>
      <vt:lpstr>Likelihood ratio principle Evaluate individual variables</vt:lpstr>
      <vt:lpstr>Likelihood ratio principle Evaluating a group of variables</vt:lpstr>
      <vt:lpstr>Tests based on the asymptotic normality of the coefficients Principle - Wald test</vt:lpstr>
      <vt:lpstr>Wald test Assessing the significance of a group of "q" variables</vt:lpstr>
      <vt:lpstr>Wald test Significance of a variable</vt:lpstr>
      <vt:lpstr>Wald test Overall significance of the model </vt:lpstr>
      <vt:lpstr>Wald test Overall significance of the model </vt:lpstr>
      <vt:lpstr>Reading software results - Tanagra and R</vt:lpstr>
      <vt:lpstr>reading and interpretation of coefficients</vt:lpstr>
      <vt:lpstr>Relative risk, Odds, Odds-Ratio Why choose the Odds-Ratio? </vt:lpstr>
      <vt:lpstr>Odds-ratio What does this have to do with logistic regression? </vt:lpstr>
      <vt:lpstr>Odds-Ratio Partial OR and OR of continuous variables</vt:lpstr>
      <vt:lpstr>Odds-Ratio Going beyond Odds-Ratios - Reading in terms of probability differentials</vt:lpstr>
      <vt:lpstr>Treatment of categorical explanatory variables With more than 2 modalities</vt:lpstr>
      <vt:lpstr>Treatment of ordinal explanatory variables An ordinal qualitative variable with K modalities</vt:lpstr>
      <vt:lpstr>Taking interactions into account In LOGIT, the effects are initially additive, how to overcome it?</vt:lpstr>
      <vt:lpstr>Compare the relative weight of variables Unstandardized coefficients vs. standardized coefficients</vt:lpstr>
      <vt:lpstr>Comparing the relative weight of variables Standardized coefficients for logistic regression (1)</vt:lpstr>
      <vt:lpstr>Comparing the relative weight of variables Standardized Coeff. for logistic reg. (2)</vt:lpstr>
      <vt:lpstr>variable selection</vt:lpstr>
      <vt:lpstr>Selection of variables in practice Many candidates, few elected (desirable)</vt:lpstr>
      <vt:lpstr>Selection by optimization AIC (Akaïke) and BIC (Schwartz) criteria</vt:lpstr>
      <vt:lpstr>Selection by optimization FORWARD selection detail in R</vt:lpstr>
      <vt:lpstr>Selection by optimization Comparison of solutions: FORWARD, BACKWARD, BOTH (#STEPWISE)</vt:lpstr>
      <vt:lpstr>Selection based on statistical criteria Score test and Wald test</vt:lpstr>
      <vt:lpstr>Principle of the Score Test The idea of the additional variable(s)</vt:lpstr>
      <vt:lpstr>Testing the Score - An example Evaluate the addition of "age" in a model where there is already the constant and max rate</vt:lpstr>
      <vt:lpstr>Regression Diagnostics</vt:lpstr>
      <vt:lpstr>Example of reference Heart = f (age ; rate_max)</vt:lpstr>
      <vt:lpstr>Pearson's Residue</vt:lpstr>
      <vt:lpstr>Residue Deviance</vt:lpstr>
      <vt:lpstr>Lever (1) - Distance from other points</vt:lpstr>
      <vt:lpstr>Lever (2) - Measure the overall influence of an observation</vt:lpstr>
      <vt:lpstr>Lever (2) - Measure the overall influence of an observation</vt:lpstr>
      <vt:lpstr>Cook's distance - Overall effect on all estimated coefficients</vt:lpstr>
      <vt:lpstr>DFBETAS - Effect on each estimated coefficient</vt:lpstr>
      <vt:lpstr>"covariate pattern" and associated  statistics</vt:lpstr>
      <vt:lpstr>Notion of "covariate pattern"</vt:lpstr>
      <vt:lpstr>Estimation and calculation table                                  For the "Hypertension" example</vt:lpstr>
      <vt:lpstr>Lever of each covariate pattern</vt:lpstr>
      <vt:lpstr>Pearson's residuals And covariates pattern</vt:lpstr>
      <vt:lpstr>Residual deviance And covariate pattern</vt:lpstr>
      <vt:lpstr>C and CBAR Indicate the effect of deleting a variable on the coefficients</vt:lpstr>
      <vt:lpstr>DFBETAS and DFBETA And covariate pattern</vt:lpstr>
      <vt:lpstr>DFBETA The example of covariate n°7</vt:lpstr>
      <vt:lpstr>some additional elements</vt:lpstr>
      <vt:lpstr>PowerPoint Presentation</vt:lpstr>
      <vt:lpstr>Univariate graphical identification The LOGIT vs. independent variable (continuous) graph</vt:lpstr>
      <vt:lpstr>Box-Tidwell test - Multivariate numerical identification</vt:lpstr>
      <vt:lpstr>Multivariate Identification - Partial Residuals (1) Identify the appropriate form of a variable in the regression</vt:lpstr>
      <vt:lpstr>Multivariate identification - Partial residuals (2) The case of logistic regression</vt:lpstr>
      <vt:lpstr>using weighted MCO's</vt:lpstr>
      <vt:lpstr>Weighted regression (1) The generalized least squares method</vt:lpstr>
      <vt:lpstr>Weighted regression (2) Calculations </vt:lpstr>
      <vt:lpstr>Geometric interpretation</vt:lpstr>
      <vt:lpstr>Non-linear regression... But linear separator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dc:title>
  <cp:lastModifiedBy>Aimene HAMMANI</cp:lastModifiedBy>
  <cp:revision>26</cp:revision>
  <dcterms:modified xsi:type="dcterms:W3CDTF">2022-12-16T13:06:53Z</dcterms:modified>
</cp:coreProperties>
</file>